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85" r:id="rId3"/>
    <p:sldId id="286" r:id="rId4"/>
    <p:sldId id="259" r:id="rId5"/>
    <p:sldId id="260" r:id="rId6"/>
    <p:sldId id="261" r:id="rId7"/>
    <p:sldId id="262" r:id="rId8"/>
    <p:sldId id="269" r:id="rId9"/>
    <p:sldId id="264" r:id="rId10"/>
    <p:sldId id="257" r:id="rId11"/>
    <p:sldId id="258" r:id="rId12"/>
    <p:sldId id="267" r:id="rId13"/>
    <p:sldId id="265" r:id="rId14"/>
    <p:sldId id="266" r:id="rId15"/>
    <p:sldId id="279" r:id="rId16"/>
    <p:sldId id="271" r:id="rId17"/>
    <p:sldId id="273" r:id="rId18"/>
    <p:sldId id="274" r:id="rId19"/>
    <p:sldId id="275" r:id="rId20"/>
    <p:sldId id="278" r:id="rId21"/>
    <p:sldId id="287" r:id="rId22"/>
    <p:sldId id="294" r:id="rId23"/>
    <p:sldId id="288" r:id="rId24"/>
    <p:sldId id="277" r:id="rId25"/>
    <p:sldId id="268" r:id="rId26"/>
    <p:sldId id="290" r:id="rId27"/>
    <p:sldId id="292" r:id="rId28"/>
    <p:sldId id="291" r:id="rId29"/>
    <p:sldId id="281" r:id="rId30"/>
  </p:sldIdLst>
  <p:sldSz cx="12192000" cy="6858000"/>
  <p:notesSz cx="6858000" cy="9144000"/>
  <p:custDataLst>
    <p:tags r:id="rId32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652E362-6D42-9B4B-6297-1FE325FB295E}"/>
    <pc:docChg chg="delSld">
      <pc:chgData name="" userId="" providerId="" clId="Web-{9652E362-6D42-9B4B-6297-1FE325FB295E}" dt="2024-10-11T10:39:59.227" v="0"/>
      <pc:docMkLst>
        <pc:docMk/>
      </pc:docMkLst>
      <pc:sldChg chg="del">
        <pc:chgData name="" userId="" providerId="" clId="Web-{9652E362-6D42-9B4B-6297-1FE325FB295E}" dt="2024-10-11T10:39:59.227" v="0"/>
        <pc:sldMkLst>
          <pc:docMk/>
          <pc:sldMk cId="145443647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6AB3-20C0-4F94-800D-BBC197D07FC3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CFCD-1540-48D8-A2EF-2D2CD69BD2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2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CFCD-1540-48D8-A2EF-2D2CD69BD2E4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5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33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0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97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25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01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92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62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98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23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162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15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F7DD-2020-4921-B80F-535749367638}" type="datetimeFigureOut">
              <a:rPr lang="hr-HR" smtClean="0"/>
              <a:t>18.4.2025.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146E-91ED-41C6-8305-8FEE21486B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33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tyofcalifornia.edu/news/quiz-do-you-know-how-your-diet-affects-plan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DSRQKdj7R41EjYZcnwU4LvhDElO6RKCE7G-Fe7M0t5o/edi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dsounds.com/ISAPI/search.dll" TargetMode="External"/><Relationship Id="rId2" Type="http://schemas.openxmlformats.org/officeDocument/2006/relationships/hyperlink" Target="https://toolsvalley.net/sound-effe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pen.spotify.com/show/15akqcq849cd7q0Zs0un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podcasters.spotify.com/pod/dashboard/episode/e13ihm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4.xml"/><Relationship Id="rId7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wvoBq5yxDY" TargetMode="External"/><Relationship Id="rId2" Type="http://schemas.openxmlformats.org/officeDocument/2006/relationships/hyperlink" Target="https://drive.google.com/file/d/1wGPIR25RQ2FwQJ2wA5YK6OlGjSKZktNN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mtic.educarex.es/innovated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adioedu.educarex.es/wp-content/uploads/2022/01/radioedu_promo_mensajeria_baja.mp4#t=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0" y="365125"/>
            <a:ext cx="11126013" cy="6174867"/>
          </a:xfrm>
        </p:spPr>
      </p:pic>
    </p:spTree>
    <p:extLst>
      <p:ext uri="{BB962C8B-B14F-4D97-AF65-F5344CB8AC3E}">
        <p14:creationId xmlns:p14="http://schemas.microsoft.com/office/powerpoint/2010/main" val="191123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Ostvarivanje ishoda iz kurikuluma 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317" y="1690688"/>
            <a:ext cx="935936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631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Klasični jezici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3" y="1825625"/>
            <a:ext cx="933471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769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05" b="56292"/>
          <a:stretch/>
        </p:blipFill>
        <p:spPr>
          <a:xfrm>
            <a:off x="1371600" y="1189928"/>
            <a:ext cx="9279888" cy="440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261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3" name="Slika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4" name="Pravokutnik 3"/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b="1">
                <a:solidFill>
                  <a:srgbClr val="5B5B5B"/>
                </a:solidFill>
              </a:rPr>
              <a:t>Koje bi ishode u svom predmetu mogli ostvariti uz pomoć radija?</a:t>
            </a:r>
          </a:p>
        </p:txBody>
      </p:sp>
      <p:sp>
        <p:nvSpPr>
          <p:cNvPr id="5" name="Pravokutnik 4"/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hr-HR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54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3" name="Slika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4" name="Pravokutnik 3"/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600" b="1" dirty="0">
                <a:solidFill>
                  <a:srgbClr val="5B5B5B"/>
                </a:solidFill>
              </a:rPr>
              <a:t>Zašto radio?</a:t>
            </a:r>
          </a:p>
        </p:txBody>
      </p:sp>
      <p:sp>
        <p:nvSpPr>
          <p:cNvPr id="5" name="Pravokutnik 4"/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hr-HR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57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298448"/>
            <a:ext cx="10906125" cy="1325563"/>
          </a:xfrm>
        </p:spPr>
        <p:txBody>
          <a:bodyPr>
            <a:normAutofit/>
          </a:bodyPr>
          <a:lstStyle/>
          <a:p>
            <a:r>
              <a:rPr lang="hr-HR" dirty="0">
                <a:latin typeface="Garamond" panose="02020404030301010803" pitchFamily="18" charset="0"/>
              </a:rPr>
              <a:t>PBL     </a:t>
            </a:r>
            <a:r>
              <a:rPr lang="hr-HR" dirty="0" err="1">
                <a:latin typeface="Garamond" panose="02020404030301010803" pitchFamily="18" charset="0"/>
              </a:rPr>
              <a:t>Can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Chard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save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Earth</a:t>
            </a:r>
            <a:r>
              <a:rPr lang="hr-HR" dirty="0">
                <a:latin typeface="Garamond" panose="02020404030301010803" pitchFamily="18" charset="0"/>
              </a:rPr>
              <a:t>?     </a:t>
            </a:r>
            <a:r>
              <a:rPr lang="hr-HR" dirty="0" err="1">
                <a:latin typeface="Garamond" panose="02020404030301010803" pitchFamily="18" charset="0"/>
              </a:rPr>
              <a:t>podcasts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endParaRPr lang="hr-HR" sz="2000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https://www.universityofcalifornia.edu/news/quiz-do-you-know-how-your-diet-affects-planet</a:t>
            </a:r>
            <a:endParaRPr lang="hr-HR" dirty="0"/>
          </a:p>
          <a:p>
            <a:r>
              <a:rPr lang="hr-HR" dirty="0" err="1"/>
              <a:t>Activating</a:t>
            </a:r>
            <a:r>
              <a:rPr lang="hr-HR" dirty="0"/>
              <a:t> prior </a:t>
            </a:r>
            <a:r>
              <a:rPr lang="hr-HR" dirty="0" err="1"/>
              <a:t>knowledge</a:t>
            </a:r>
            <a:r>
              <a:rPr lang="hr-HR" dirty="0"/>
              <a:t> </a:t>
            </a:r>
          </a:p>
          <a:p>
            <a:r>
              <a:rPr lang="hr-HR" dirty="0" err="1"/>
              <a:t>Prerequisites</a:t>
            </a:r>
            <a:r>
              <a:rPr lang="hr-HR" dirty="0"/>
              <a:t> (Poljica </a:t>
            </a:r>
            <a:r>
              <a:rPr lang="hr-HR" dirty="0" err="1"/>
              <a:t>cookbook</a:t>
            </a:r>
            <a:r>
              <a:rPr lang="hr-HR" dirty="0"/>
              <a:t> &amp; </a:t>
            </a:r>
            <a:r>
              <a:rPr lang="hr-HR" dirty="0" err="1"/>
              <a:t>videos</a:t>
            </a:r>
            <a:r>
              <a:rPr lang="hr-HR" dirty="0"/>
              <a:t>)</a:t>
            </a:r>
          </a:p>
          <a:p>
            <a:r>
              <a:rPr lang="hr-HR" dirty="0"/>
              <a:t>Building/</a:t>
            </a:r>
            <a:r>
              <a:rPr lang="hr-HR" dirty="0" err="1"/>
              <a:t>revising</a:t>
            </a:r>
            <a:r>
              <a:rPr lang="hr-HR" dirty="0"/>
              <a:t> </a:t>
            </a:r>
            <a:r>
              <a:rPr lang="hr-HR" dirty="0" err="1"/>
              <a:t>vocabulary</a:t>
            </a:r>
            <a:endParaRPr lang="hr-HR" dirty="0"/>
          </a:p>
          <a:p>
            <a:r>
              <a:rPr lang="hr-HR" dirty="0" err="1"/>
              <a:t>Making</a:t>
            </a:r>
            <a:r>
              <a:rPr lang="hr-HR" dirty="0"/>
              <a:t> </a:t>
            </a:r>
            <a:r>
              <a:rPr lang="hr-HR" dirty="0" err="1"/>
              <a:t>connections</a:t>
            </a:r>
            <a:endParaRPr lang="hr-HR" dirty="0"/>
          </a:p>
          <a:p>
            <a:r>
              <a:rPr lang="hr-HR" dirty="0" err="1"/>
              <a:t>Brainstorming</a:t>
            </a: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1981199" y="871424"/>
            <a:ext cx="492633" cy="17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8467725" y="890474"/>
            <a:ext cx="530732" cy="17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82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0615" y="1508271"/>
            <a:ext cx="10511056" cy="6838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47409" y="6056670"/>
            <a:ext cx="8512277" cy="3148628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 </a:t>
            </a:r>
            <a:endParaRPr lang="hr-HR" dirty="0"/>
          </a:p>
        </p:txBody>
      </p:sp>
      <p:pic>
        <p:nvPicPr>
          <p:cNvPr id="5122" name="Picture 2" descr="https://lh4.googleusercontent.com/NBiOqleCcLm4kCa1VmRgG7T_kgCCNhbaEYKVO0vU8m-KNGIjXJ6LiDODi6ZldRhiGNFjaiWlXGhxH6Y0TJodNE5DM3SdKtYUA7Oim2fRfcmRPngT8LxjzgZTxxGLpw4p1LSLTbD3tJzUDDdHDfrZOdYlG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2519"/>
            <a:ext cx="10948762" cy="49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oogleusercontent.com/v_USyExEMEhrH2eotgytFi0v3jGXK8JlUOA4F7B_VUfDrkjGR7AcyEJTHZdUG3YD6ST_kVhd0K5lyxMiXlqkYtahTIsUErpfNzvNEv2dc1XmS1VD8vVG9c7YZxZ_LxmQSNIFOplk5uLiYToV_crRPbK72g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87" y="189197"/>
            <a:ext cx="4027334" cy="11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6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8" y="167149"/>
            <a:ext cx="11604325" cy="650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143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Garamond" panose="02020404030301010803" pitchFamily="18" charset="0"/>
              </a:rPr>
              <a:t>Goal</a:t>
            </a:r>
            <a:endParaRPr lang="hr-HR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5325" y="1778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err="1">
                <a:latin typeface="Garamond" panose="02020404030301010803" pitchFamily="18" charset="0"/>
              </a:rPr>
              <a:t>Students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will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be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able</a:t>
            </a:r>
            <a:r>
              <a:rPr lang="hr-HR" dirty="0">
                <a:latin typeface="Garamond" panose="02020404030301010803" pitchFamily="18" charset="0"/>
              </a:rPr>
              <a:t> to </a:t>
            </a:r>
            <a:r>
              <a:rPr lang="hr-HR" dirty="0" err="1">
                <a:latin typeface="Garamond" panose="02020404030301010803" pitchFamily="18" charset="0"/>
              </a:rPr>
              <a:t>speak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about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Mediterranean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diet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dirty="0" err="1">
                <a:latin typeface="Garamond" panose="02020404030301010803" pitchFamily="18" charset="0"/>
              </a:rPr>
              <a:t>local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beverages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dirty="0" err="1">
                <a:latin typeface="Garamond" panose="02020404030301010803" pitchFamily="18" charset="0"/>
              </a:rPr>
              <a:t>lifestyle,outdoor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activities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community</a:t>
            </a:r>
            <a:endParaRPr lang="hr-H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r-H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br>
              <a:rPr lang="en-US" dirty="0">
                <a:latin typeface="Garamond" panose="02020404030301010803" pitchFamily="18" charset="0"/>
              </a:rPr>
            </a:br>
            <a:endParaRPr lang="hr-HR" dirty="0">
              <a:latin typeface="Garamond" panose="02020404030301010803" pitchFamily="18" charset="0"/>
            </a:endParaRPr>
          </a:p>
        </p:txBody>
      </p:sp>
      <p:sp>
        <p:nvSpPr>
          <p:cNvPr id="4" name="Obični oblačić 3"/>
          <p:cNvSpPr/>
          <p:nvPr/>
        </p:nvSpPr>
        <p:spPr>
          <a:xfrm>
            <a:off x="7108372" y="2579914"/>
            <a:ext cx="4245428" cy="2558143"/>
          </a:xfrm>
          <a:prstGeom prst="cloudCallout">
            <a:avLst>
              <a:gd name="adj1" fmla="val -62715"/>
              <a:gd name="adj2" fmla="val 916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Garamond" panose="02020404030301010803" pitchFamily="18" charset="0"/>
              </a:rPr>
              <a:t>THINK </a:t>
            </a:r>
            <a:r>
              <a:rPr lang="hr-HR" sz="2800" dirty="0" err="1">
                <a:latin typeface="Garamond" panose="02020404030301010803" pitchFamily="18" charset="0"/>
              </a:rPr>
              <a:t>globally</a:t>
            </a:r>
            <a:r>
              <a:rPr lang="hr-HR" sz="2800" dirty="0">
                <a:latin typeface="Garamond" panose="02020404030301010803" pitchFamily="18" charset="0"/>
              </a:rPr>
              <a:t>,</a:t>
            </a:r>
          </a:p>
          <a:p>
            <a:pPr algn="ctr"/>
            <a:r>
              <a:rPr lang="hr-HR" sz="2800" dirty="0">
                <a:latin typeface="Garamond" panose="02020404030301010803" pitchFamily="18" charset="0"/>
              </a:rPr>
              <a:t>EAT </a:t>
            </a:r>
            <a:r>
              <a:rPr lang="hr-HR" sz="2800" dirty="0" err="1">
                <a:latin typeface="Garamond" panose="02020404030301010803" pitchFamily="18" charset="0"/>
              </a:rPr>
              <a:t>locally</a:t>
            </a:r>
            <a:endParaRPr lang="hr-HR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2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Garamond" panose="02020404030301010803" pitchFamily="18" charset="0"/>
              </a:rPr>
              <a:t>Outcomes</a:t>
            </a:r>
            <a:endParaRPr lang="hr-HR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r-HR" dirty="0" err="1">
                <a:latin typeface="Garamond" panose="02020404030301010803" pitchFamily="18" charset="0"/>
              </a:rPr>
              <a:t>Students</a:t>
            </a:r>
            <a:r>
              <a:rPr lang="hr-HR" dirty="0">
                <a:latin typeface="Garamond" panose="02020404030301010803" pitchFamily="18" charset="0"/>
              </a:rPr>
              <a:t> </a:t>
            </a: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conduct research on an assigned topic</a:t>
            </a: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write a script for a radio </a:t>
            </a:r>
            <a:r>
              <a:rPr lang="en-US" dirty="0" err="1">
                <a:latin typeface="Garamond" panose="02020404030301010803" pitchFamily="18" charset="0"/>
              </a:rPr>
              <a:t>programme</a:t>
            </a:r>
            <a:r>
              <a:rPr lang="en-US" dirty="0">
                <a:latin typeface="Garamond" panose="02020404030301010803" pitchFamily="18" charset="0"/>
              </a:rPr>
              <a:t> based on a video</a:t>
            </a: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construct audio-stories with structure </a:t>
            </a: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record 5 episodes of the radio </a:t>
            </a:r>
            <a:r>
              <a:rPr lang="en-US" dirty="0" err="1">
                <a:latin typeface="Garamond" panose="02020404030301010803" pitchFamily="18" charset="0"/>
              </a:rPr>
              <a:t>programme</a:t>
            </a:r>
            <a:endParaRPr lang="en-US" dirty="0">
              <a:latin typeface="Garamond" panose="02020404030301010803" pitchFamily="18" charset="0"/>
            </a:endParaRP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develop the activity into OER</a:t>
            </a: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build confidence</a:t>
            </a:r>
            <a:r>
              <a:rPr lang="hr-HR" dirty="0">
                <a:latin typeface="Garamond" panose="02020404030301010803" pitchFamily="18" charset="0"/>
              </a:rPr>
              <a:t>,</a:t>
            </a:r>
            <a:r>
              <a:rPr lang="en-US" dirty="0">
                <a:latin typeface="Garamond" panose="02020404030301010803" pitchFamily="18" charset="0"/>
              </a:rPr>
              <a:t>self-esteem</a:t>
            </a:r>
            <a:r>
              <a:rPr lang="hr-HR" dirty="0">
                <a:latin typeface="Garamond" panose="02020404030301010803" pitchFamily="18" charset="0"/>
              </a:rPr>
              <a:t> &amp; </a:t>
            </a:r>
            <a:r>
              <a:rPr lang="hr-HR" dirty="0" err="1">
                <a:latin typeface="Garamond" panose="02020404030301010803" pitchFamily="18" charset="0"/>
              </a:rPr>
              <a:t>agency</a:t>
            </a:r>
            <a:endParaRPr lang="en-US" dirty="0">
              <a:latin typeface="Garamond" panose="02020404030301010803" pitchFamily="18" charset="0"/>
            </a:endParaRPr>
          </a:p>
          <a:p>
            <a:pPr fontAlgn="base"/>
            <a:r>
              <a:rPr lang="en-US" dirty="0">
                <a:latin typeface="Garamond" panose="02020404030301010803" pitchFamily="18" charset="0"/>
              </a:rPr>
              <a:t>improve their speaking and listening skills</a:t>
            </a:r>
            <a:r>
              <a:rPr lang="hr-HR" dirty="0">
                <a:latin typeface="Garamond" panose="02020404030301010803" pitchFamily="18" charset="0"/>
              </a:rPr>
              <a:t> &amp; </a:t>
            </a:r>
            <a:r>
              <a:rPr lang="en-US" dirty="0">
                <a:latin typeface="Garamond" panose="02020404030301010803" pitchFamily="18" charset="0"/>
              </a:rPr>
              <a:t>4Cs</a:t>
            </a:r>
          </a:p>
        </p:txBody>
      </p:sp>
    </p:spTree>
    <p:extLst>
      <p:ext uri="{BB962C8B-B14F-4D97-AF65-F5344CB8AC3E}">
        <p14:creationId xmlns:p14="http://schemas.microsoft.com/office/powerpoint/2010/main" val="248332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Ishodi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Garamond" panose="02020404030301010803" pitchFamily="18" charset="0"/>
              </a:rPr>
              <a:t>Nakon završenog izlaganja sudionici će biti sposobni:</a:t>
            </a:r>
          </a:p>
          <a:p>
            <a:pPr marL="0" indent="0">
              <a:buNone/>
            </a:pPr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 koristiti podcast u svrhu ostvarenja ishoda svog predmeta</a:t>
            </a:r>
          </a:p>
          <a:p>
            <a:r>
              <a:rPr lang="hr-HR" dirty="0">
                <a:latin typeface="Garamond" panose="02020404030301010803" pitchFamily="18" charset="0"/>
              </a:rPr>
              <a:t> primijeniti PBL metodu u svom kontekstu poučavanja</a:t>
            </a:r>
          </a:p>
          <a:p>
            <a:pPr marL="0" indent="0">
              <a:buNone/>
            </a:pPr>
            <a:endParaRPr lang="hr-H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84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Garamond" panose="02020404030301010803" pitchFamily="18" charset="0"/>
              </a:rPr>
              <a:t>PBL </a:t>
            </a:r>
            <a:r>
              <a:rPr lang="hr-HR" dirty="0" err="1">
                <a:latin typeface="Garamond" panose="02020404030301010803" pitchFamily="18" charset="0"/>
              </a:rPr>
              <a:t>step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by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step</a:t>
            </a:r>
            <a:endParaRPr lang="hr-HR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  <a:hlinkClick r:id="rId2"/>
              </a:rPr>
              <a:t>https://docs.google.com/document/d/1DSRQKdj7R41EjYZcnwU4LvhDElO6RKCE7G-Fe7M0t5o/edit</a:t>
            </a:r>
            <a:endParaRPr lang="hr-HR" dirty="0">
              <a:latin typeface="Garamond" panose="02020404030301010803" pitchFamily="18" charset="0"/>
            </a:endParaRPr>
          </a:p>
          <a:p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PBL template</a:t>
            </a:r>
          </a:p>
          <a:p>
            <a:r>
              <a:rPr lang="hr-HR" dirty="0" err="1">
                <a:latin typeface="Garamond" panose="02020404030301010803" pitchFamily="18" charset="0"/>
              </a:rPr>
              <a:t>Assessment</a:t>
            </a:r>
            <a:r>
              <a:rPr lang="hr-HR" dirty="0">
                <a:latin typeface="Garamond" panose="02020404030301010803" pitchFamily="18" charset="0"/>
              </a:rPr>
              <a:t> (</a:t>
            </a:r>
            <a:r>
              <a:rPr lang="hr-HR" dirty="0" err="1">
                <a:latin typeface="Garamond" panose="02020404030301010803" pitchFamily="18" charset="0"/>
              </a:rPr>
              <a:t>exit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ticket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dirty="0" err="1">
                <a:latin typeface="Garamond" panose="02020404030301010803" pitchFamily="18" charset="0"/>
              </a:rPr>
              <a:t>checklist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dirty="0" err="1">
                <a:latin typeface="Garamond" panose="02020404030301010803" pitchFamily="18" charset="0"/>
              </a:rPr>
              <a:t>peer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review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dirty="0" err="1">
                <a:latin typeface="Garamond" panose="02020404030301010803" pitchFamily="18" charset="0"/>
              </a:rPr>
              <a:t>rubric</a:t>
            </a:r>
            <a:r>
              <a:rPr lang="hr-HR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536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Korisni linkovi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Garamond" panose="02020404030301010803" pitchFamily="18" charset="0"/>
                <a:hlinkClick r:id="rId2"/>
              </a:rPr>
              <a:t>https://toolsvalley.net/sound-effects/</a:t>
            </a:r>
          </a:p>
          <a:p>
            <a:pPr marL="0" indent="0">
              <a:buNone/>
            </a:pPr>
            <a:r>
              <a:rPr lang="hr-HR" dirty="0">
                <a:latin typeface="Garamond" panose="02020404030301010803" pitchFamily="18" charset="0"/>
                <a:hlinkClick r:id="rId2"/>
              </a:rPr>
              <a:t>https://freeplaymusic.com/</a:t>
            </a:r>
          </a:p>
          <a:p>
            <a:pPr marL="0" indent="0">
              <a:buNone/>
            </a:pPr>
            <a:r>
              <a:rPr lang="hr-HR" dirty="0">
                <a:latin typeface="Garamond" panose="02020404030301010803" pitchFamily="18" charset="0"/>
                <a:hlinkClick r:id="rId3"/>
              </a:rPr>
              <a:t>https://www.findsounds.com/ISAPI/search.dll</a:t>
            </a:r>
            <a:r>
              <a:rPr lang="hr-HR" dirty="0">
                <a:latin typeface="Garamond" panose="02020404030301010803" pitchFamily="18" charset="0"/>
              </a:rPr>
              <a:t>  </a:t>
            </a:r>
          </a:p>
          <a:p>
            <a:pPr marL="0" indent="0">
              <a:buNone/>
            </a:pPr>
            <a:endParaRPr lang="hr-HR" dirty="0">
              <a:hlinkClick r:id="rId2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3911599"/>
            <a:ext cx="1905000" cy="1905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4199892"/>
            <a:ext cx="3303503" cy="16167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54" y="4426787"/>
            <a:ext cx="1123992" cy="11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9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https://open.spotify.com/show/15akqcq849cd7q0Zs0unLy</a:t>
            </a:r>
            <a:br>
              <a:rPr lang="hr-HR" sz="2000" dirty="0"/>
            </a:br>
            <a:br>
              <a:rPr lang="hr-HR" sz="2000" dirty="0"/>
            </a:br>
            <a:endParaRPr lang="hr-HR" sz="2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2750"/>
            <a:ext cx="4122777" cy="2857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9" y="1690688"/>
            <a:ext cx="6879029" cy="39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29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Podcast </a:t>
            </a:r>
            <a:r>
              <a:rPr lang="hr-HR" dirty="0" err="1">
                <a:latin typeface="Garamond" panose="02020404030301010803" pitchFamily="18" charset="0"/>
              </a:rPr>
              <a:t>episode</a:t>
            </a:r>
            <a:r>
              <a:rPr lang="hr-HR" dirty="0">
                <a:latin typeface="Garamond" panose="02020404030301010803" pitchFamily="18" charset="0"/>
              </a:rPr>
              <a:t> (Med </a:t>
            </a:r>
            <a:r>
              <a:rPr lang="hr-HR" dirty="0" err="1">
                <a:latin typeface="Garamond" panose="02020404030301010803" pitchFamily="18" charset="0"/>
              </a:rPr>
              <a:t>Drinks</a:t>
            </a:r>
            <a:r>
              <a:rPr lang="hr-HR" dirty="0">
                <a:latin typeface="Garamond" panose="02020404030301010803" pitchFamily="18" charset="0"/>
              </a:rPr>
              <a:t>)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latin typeface="Garamond" panose="02020404030301010803" pitchFamily="18" charset="0"/>
              </a:rPr>
              <a:t>                                </a:t>
            </a:r>
            <a:r>
              <a:rPr lang="hr-HR" b="1" dirty="0" err="1">
                <a:latin typeface="Garamond" panose="02020404030301010803" pitchFamily="18" charset="0"/>
              </a:rPr>
              <a:t>Comprehension</a:t>
            </a:r>
            <a:r>
              <a:rPr lang="hr-HR" b="1" dirty="0">
                <a:latin typeface="Garamond" panose="02020404030301010803" pitchFamily="18" charset="0"/>
              </a:rPr>
              <a:t> </a:t>
            </a:r>
            <a:r>
              <a:rPr lang="hr-HR" b="1" dirty="0" err="1">
                <a:latin typeface="Garamond" panose="02020404030301010803" pitchFamily="18" charset="0"/>
              </a:rPr>
              <a:t>check</a:t>
            </a:r>
            <a:r>
              <a:rPr lang="hr-HR" b="1" dirty="0">
                <a:latin typeface="Garamond" panose="02020404030301010803" pitchFamily="18" charset="0"/>
              </a:rPr>
              <a:t> T/F</a:t>
            </a:r>
          </a:p>
          <a:p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most </a:t>
            </a:r>
            <a:r>
              <a:rPr lang="hr-HR" dirty="0" err="1">
                <a:latin typeface="Garamond" panose="02020404030301010803" pitchFamily="18" charset="0"/>
              </a:rPr>
              <a:t>famous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brands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of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white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wine</a:t>
            </a:r>
            <a:r>
              <a:rPr lang="hr-HR" dirty="0">
                <a:latin typeface="Garamond" panose="02020404030301010803" pitchFamily="18" charset="0"/>
              </a:rPr>
              <a:t> are </a:t>
            </a:r>
            <a:r>
              <a:rPr lang="hr-HR" dirty="0" err="1">
                <a:latin typeface="Garamond" panose="02020404030301010803" pitchFamily="18" charset="0"/>
              </a:rPr>
              <a:t>Grasevina</a:t>
            </a:r>
            <a:r>
              <a:rPr lang="hr-HR" dirty="0">
                <a:latin typeface="Garamond" panose="02020404030301010803" pitchFamily="18" charset="0"/>
              </a:rPr>
              <a:t>, Grk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Peljesac</a:t>
            </a:r>
            <a:r>
              <a:rPr lang="hr-HR" dirty="0">
                <a:latin typeface="Garamond" panose="02020404030301010803" pitchFamily="18" charset="0"/>
              </a:rPr>
              <a:t>.</a:t>
            </a:r>
          </a:p>
          <a:p>
            <a:r>
              <a:rPr lang="hr-HR" dirty="0">
                <a:latin typeface="Garamond" panose="02020404030301010803" pitchFamily="18" charset="0"/>
              </a:rPr>
              <a:t>Sage </a:t>
            </a:r>
            <a:r>
              <a:rPr lang="hr-HR" dirty="0" err="1">
                <a:latin typeface="Garamond" panose="02020404030301010803" pitchFamily="18" charset="0"/>
              </a:rPr>
              <a:t>is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picked</a:t>
            </a:r>
            <a:r>
              <a:rPr lang="hr-HR" dirty="0">
                <a:latin typeface="Garamond" panose="02020404030301010803" pitchFamily="18" charset="0"/>
              </a:rPr>
              <a:t> for </a:t>
            </a:r>
            <a:r>
              <a:rPr lang="hr-HR" dirty="0" err="1">
                <a:latin typeface="Garamond" panose="02020404030301010803" pitchFamily="18" charset="0"/>
              </a:rPr>
              <a:t>tea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juice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making</a:t>
            </a:r>
            <a:r>
              <a:rPr lang="hr-HR" dirty="0">
                <a:latin typeface="Garamond" panose="02020404030301010803" pitchFamily="18" charset="0"/>
              </a:rPr>
              <a:t>.</a:t>
            </a:r>
          </a:p>
          <a:p>
            <a:r>
              <a:rPr lang="hr-HR" dirty="0" err="1">
                <a:latin typeface="Garamond" panose="02020404030301010803" pitchFamily="18" charset="0"/>
              </a:rPr>
              <a:t>Except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wine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Dalmatian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people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mostly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drink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natural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juices</a:t>
            </a:r>
            <a:r>
              <a:rPr lang="hr-HR" dirty="0">
                <a:latin typeface="Garamond" panose="02020404030301010803" pitchFamily="18" charset="0"/>
              </a:rPr>
              <a:t>. </a:t>
            </a:r>
          </a:p>
          <a:p>
            <a:r>
              <a:rPr lang="hr-HR" dirty="0">
                <a:latin typeface="Garamond" panose="02020404030301010803" pitchFamily="18" charset="0"/>
              </a:rPr>
              <a:t>Some </a:t>
            </a:r>
            <a:r>
              <a:rPr lang="hr-HR" dirty="0" err="1">
                <a:latin typeface="Garamond" panose="02020404030301010803" pitchFamily="18" charset="0"/>
              </a:rPr>
              <a:t>famous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beers</a:t>
            </a:r>
            <a:r>
              <a:rPr lang="hr-HR" dirty="0">
                <a:latin typeface="Garamond" panose="02020404030301010803" pitchFamily="18" charset="0"/>
              </a:rPr>
              <a:t>  </a:t>
            </a:r>
            <a:r>
              <a:rPr lang="hr-HR" dirty="0" err="1">
                <a:latin typeface="Garamond" panose="02020404030301010803" pitchFamily="18" charset="0"/>
              </a:rPr>
              <a:t>here</a:t>
            </a:r>
            <a:r>
              <a:rPr lang="hr-HR" dirty="0">
                <a:latin typeface="Garamond" panose="02020404030301010803" pitchFamily="18" charset="0"/>
              </a:rPr>
              <a:t> are: Pan, </a:t>
            </a:r>
            <a:r>
              <a:rPr lang="hr-HR" dirty="0" err="1">
                <a:latin typeface="Garamond" panose="02020404030301010803" pitchFamily="18" charset="0"/>
              </a:rPr>
              <a:t>Ozujsko,Karlovacko</a:t>
            </a:r>
            <a:r>
              <a:rPr lang="hr-HR" dirty="0">
                <a:latin typeface="Garamond" panose="02020404030301010803" pitchFamily="18" charset="0"/>
              </a:rPr>
              <a:t>.</a:t>
            </a:r>
          </a:p>
          <a:p>
            <a:r>
              <a:rPr lang="hr-HR" dirty="0">
                <a:latin typeface="Garamond" panose="02020404030301010803" pitchFamily="18" charset="0"/>
              </a:rPr>
              <a:t>In </a:t>
            </a:r>
            <a:r>
              <a:rPr lang="hr-HR" dirty="0" err="1">
                <a:latin typeface="Garamond" panose="02020404030301010803" pitchFamily="18" charset="0"/>
              </a:rPr>
              <a:t>Dalmatia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people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especially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hate</a:t>
            </a:r>
            <a:r>
              <a:rPr lang="hr-HR" dirty="0">
                <a:latin typeface="Garamond" panose="02020404030301010803" pitchFamily="18" charset="0"/>
              </a:rPr>
              <a:t> Plavac Mali. </a:t>
            </a:r>
          </a:p>
          <a:p>
            <a:r>
              <a:rPr lang="hr-HR" dirty="0">
                <a:latin typeface="Garamond" panose="02020404030301010803" pitchFamily="18" charset="0"/>
              </a:rPr>
              <a:t>Orahovica </a:t>
            </a:r>
            <a:r>
              <a:rPr lang="hr-HR" dirty="0" err="1">
                <a:latin typeface="Garamond" panose="02020404030301010803" pitchFamily="18" charset="0"/>
              </a:rPr>
              <a:t>is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made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from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green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plums</a:t>
            </a:r>
            <a:r>
              <a:rPr lang="hr-HR" dirty="0">
                <a:latin typeface="Garamond" panose="02020404030301010803" pitchFamily="18" charset="0"/>
              </a:rPr>
              <a:t>.</a:t>
            </a:r>
          </a:p>
          <a:p>
            <a:r>
              <a:rPr lang="hr-HR" dirty="0">
                <a:latin typeface="Garamond" panose="02020404030301010803" pitchFamily="18" charset="0"/>
              </a:rPr>
              <a:t>Muljanje </a:t>
            </a:r>
            <a:r>
              <a:rPr lang="hr-HR" dirty="0" err="1">
                <a:latin typeface="Garamond" panose="02020404030301010803" pitchFamily="18" charset="0"/>
              </a:rPr>
              <a:t>is</a:t>
            </a:r>
            <a:r>
              <a:rPr lang="hr-HR" dirty="0">
                <a:latin typeface="Garamond" panose="02020404030301010803" pitchFamily="18" charset="0"/>
              </a:rPr>
              <a:t> a </a:t>
            </a:r>
            <a:r>
              <a:rPr lang="hr-HR" dirty="0" err="1">
                <a:latin typeface="Garamond" panose="02020404030301010803" pitchFamily="18" charset="0"/>
              </a:rPr>
              <a:t>process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which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removes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stem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from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fruit</a:t>
            </a:r>
            <a:r>
              <a:rPr lang="hr-HR" dirty="0">
                <a:latin typeface="Garamond" panose="02020404030301010803" pitchFamily="18" charset="0"/>
              </a:rPr>
              <a:t>.     (</a:t>
            </a:r>
            <a:r>
              <a:rPr lang="hr-HR" dirty="0" err="1">
                <a:latin typeface="Garamond" panose="02020404030301010803" pitchFamily="18" charset="0"/>
              </a:rPr>
              <a:t>Megi</a:t>
            </a:r>
            <a:r>
              <a:rPr lang="hr-HR" dirty="0">
                <a:latin typeface="Garamond" panose="02020404030301010803" pitchFamily="18" charset="0"/>
              </a:rPr>
              <a:t> 3e)</a:t>
            </a:r>
          </a:p>
          <a:p>
            <a:endParaRPr lang="hr-H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0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                  </a:t>
            </a:r>
            <a:r>
              <a:rPr lang="hr-HR" dirty="0">
                <a:latin typeface="Garamond" panose="02020404030301010803" pitchFamily="18" charset="0"/>
                <a:hlinkClick r:id="rId3"/>
              </a:rPr>
              <a:t>https://www.oercommons.org/</a:t>
            </a:r>
            <a:r>
              <a:rPr lang="hr-HR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721864" y="1842887"/>
            <a:ext cx="642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hlinkClick r:id="rId4"/>
              </a:rPr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5" y="1464061"/>
            <a:ext cx="7253731" cy="5112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4" y="26414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Garamond" panose="02020404030301010803" pitchFamily="18" charset="0"/>
              </a:rPr>
              <a:t>Exit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card</a:t>
            </a:r>
            <a:r>
              <a:rPr lang="hr-HR" dirty="0">
                <a:latin typeface="Garamond" panose="02020404030301010803" pitchFamily="18" charset="0"/>
              </a:rPr>
              <a:t> for </a:t>
            </a:r>
            <a:r>
              <a:rPr lang="hr-HR" dirty="0" err="1">
                <a:latin typeface="Garamond" panose="02020404030301010803" pitchFamily="18" charset="0"/>
              </a:rPr>
              <a:t>participants</a:t>
            </a:r>
            <a:r>
              <a:rPr lang="hr-HR" dirty="0">
                <a:latin typeface="Garamond" panose="02020404030301010803" pitchFamily="18" charset="0"/>
              </a:rPr>
              <a:t> T/F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>
                <a:latin typeface="Garamond" panose="02020404030301010803" pitchFamily="18" charset="0"/>
              </a:rPr>
              <a:t>There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is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only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formative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assessment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There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is</a:t>
            </a:r>
            <a:r>
              <a:rPr lang="hr-HR" dirty="0">
                <a:latin typeface="Garamond" panose="02020404030301010803" pitchFamily="18" charset="0"/>
              </a:rPr>
              <a:t> a </a:t>
            </a:r>
            <a:r>
              <a:rPr lang="hr-HR" dirty="0" err="1">
                <a:latin typeface="Garamond" panose="02020404030301010803" pitchFamily="18" charset="0"/>
              </a:rPr>
              <a:t>driving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question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Receptive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productive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language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skills</a:t>
            </a:r>
            <a:r>
              <a:rPr lang="hr-HR" dirty="0">
                <a:latin typeface="Garamond" panose="02020404030301010803" pitchFamily="18" charset="0"/>
              </a:rPr>
              <a:t> are </a:t>
            </a:r>
            <a:r>
              <a:rPr lang="hr-HR" dirty="0" err="1">
                <a:latin typeface="Garamond" panose="02020404030301010803" pitchFamily="18" charset="0"/>
              </a:rPr>
              <a:t>integrated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topic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is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relevant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connected</a:t>
            </a:r>
            <a:r>
              <a:rPr lang="hr-HR" dirty="0">
                <a:latin typeface="Garamond" panose="02020404030301010803" pitchFamily="18" charset="0"/>
              </a:rPr>
              <a:t> to </a:t>
            </a:r>
            <a:r>
              <a:rPr lang="hr-HR" dirty="0" err="1">
                <a:latin typeface="Garamond" panose="02020404030301010803" pitchFamily="18" charset="0"/>
              </a:rPr>
              <a:t>real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life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Teacher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provides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scripts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21st </a:t>
            </a:r>
            <a:r>
              <a:rPr lang="hr-HR" dirty="0" err="1">
                <a:latin typeface="Garamond" panose="02020404030301010803" pitchFamily="18" charset="0"/>
              </a:rPr>
              <a:t>century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skills</a:t>
            </a:r>
            <a:r>
              <a:rPr lang="hr-HR" dirty="0">
                <a:latin typeface="Garamond" panose="02020404030301010803" pitchFamily="18" charset="0"/>
              </a:rPr>
              <a:t> are </a:t>
            </a:r>
            <a:r>
              <a:rPr lang="hr-HR" dirty="0" err="1">
                <a:latin typeface="Garamond" panose="02020404030301010803" pitchFamily="18" charset="0"/>
              </a:rPr>
              <a:t>being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shaped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Different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literacies</a:t>
            </a:r>
            <a:r>
              <a:rPr lang="hr-HR" dirty="0">
                <a:latin typeface="Garamond" panose="02020404030301010803" pitchFamily="18" charset="0"/>
              </a:rPr>
              <a:t> are </a:t>
            </a:r>
            <a:r>
              <a:rPr lang="hr-HR" dirty="0" err="1">
                <a:latin typeface="Garamond" panose="02020404030301010803" pitchFamily="18" charset="0"/>
              </a:rPr>
              <a:t>addressed</a:t>
            </a:r>
            <a:r>
              <a:rPr lang="hr-HR" dirty="0">
                <a:latin typeface="Garamond" panose="02020404030301010803" pitchFamily="18" charset="0"/>
              </a:rPr>
              <a:t> (</a:t>
            </a:r>
            <a:r>
              <a:rPr lang="hr-HR" dirty="0" err="1">
                <a:latin typeface="Garamond" panose="02020404030301010803" pitchFamily="18" charset="0"/>
              </a:rPr>
              <a:t>information,digital,media</a:t>
            </a:r>
            <a:r>
              <a:rPr lang="hr-HR" dirty="0">
                <a:latin typeface="Garamond" panose="02020404030301010803" pitchFamily="18" charset="0"/>
              </a:rPr>
              <a:t>)</a:t>
            </a:r>
          </a:p>
          <a:p>
            <a:r>
              <a:rPr lang="hr-HR" dirty="0" err="1">
                <a:latin typeface="Garamond" panose="02020404030301010803" pitchFamily="18" charset="0"/>
              </a:rPr>
              <a:t>Students</a:t>
            </a:r>
            <a:r>
              <a:rPr lang="hr-HR" dirty="0">
                <a:latin typeface="Garamond" panose="02020404030301010803" pitchFamily="18" charset="0"/>
              </a:rPr>
              <a:t> are </a:t>
            </a:r>
            <a:r>
              <a:rPr lang="hr-HR" dirty="0" err="1">
                <a:latin typeface="Garamond" panose="02020404030301010803" pitchFamily="18" charset="0"/>
              </a:rPr>
              <a:t>in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charge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of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their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learning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results</a:t>
            </a:r>
            <a:r>
              <a:rPr lang="hr-HR" dirty="0">
                <a:latin typeface="Garamond" panose="02020404030301010803" pitchFamily="18" charset="0"/>
              </a:rPr>
              <a:t> are </a:t>
            </a:r>
            <a:r>
              <a:rPr lang="hr-HR" dirty="0" err="1">
                <a:latin typeface="Garamond" panose="02020404030301010803" pitchFamily="18" charset="0"/>
              </a:rPr>
              <a:t>shared</a:t>
            </a:r>
            <a:r>
              <a:rPr lang="hr-HR" dirty="0">
                <a:latin typeface="Garamond" panose="02020404030301010803" pitchFamily="18" charset="0"/>
              </a:rPr>
              <a:t> for </a:t>
            </a:r>
            <a:r>
              <a:rPr lang="hr-HR" dirty="0" err="1">
                <a:latin typeface="Garamond" panose="02020404030301010803" pitchFamily="18" charset="0"/>
              </a:rPr>
              <a:t>educational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purposes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process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product</a:t>
            </a:r>
            <a:r>
              <a:rPr lang="hr-HR" dirty="0">
                <a:latin typeface="Garamond" panose="02020404030301010803" pitchFamily="18" charset="0"/>
              </a:rPr>
              <a:t> are </a:t>
            </a:r>
            <a:r>
              <a:rPr lang="hr-HR" dirty="0" err="1">
                <a:latin typeface="Garamond" panose="02020404030301010803" pitchFamily="18" charset="0"/>
              </a:rPr>
              <a:t>assessed</a:t>
            </a:r>
            <a:endParaRPr lang="hr-HR" dirty="0">
              <a:latin typeface="Garamond" panose="02020404030301010803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72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Garamond" panose="02020404030301010803" pitchFamily="18" charset="0"/>
              </a:rPr>
              <a:t>Benefits</a:t>
            </a:r>
            <a:r>
              <a:rPr lang="hr-HR" dirty="0">
                <a:latin typeface="Garamond" panose="02020404030301010803" pitchFamily="18" charset="0"/>
              </a:rPr>
              <a:t> (</a:t>
            </a:r>
            <a:r>
              <a:rPr lang="hr-HR" dirty="0" err="1">
                <a:latin typeface="Garamond" panose="02020404030301010803" pitchFamily="18" charset="0"/>
              </a:rPr>
              <a:t>in</a:t>
            </a:r>
            <a:r>
              <a:rPr lang="hr-HR" dirty="0">
                <a:latin typeface="Garamond" panose="02020404030301010803" pitchFamily="18" charset="0"/>
              </a:rPr>
              <a:t> general)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>
                <a:latin typeface="Garamond" panose="02020404030301010803" pitchFamily="18" charset="0"/>
              </a:rPr>
              <a:t>Auditory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learners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New </a:t>
            </a:r>
            <a:r>
              <a:rPr lang="hr-HR" dirty="0" err="1">
                <a:latin typeface="Garamond" panose="02020404030301010803" pitchFamily="18" charset="0"/>
              </a:rPr>
              <a:t>channel</a:t>
            </a:r>
            <a:r>
              <a:rPr lang="hr-HR" dirty="0">
                <a:latin typeface="Garamond" panose="02020404030301010803" pitchFamily="18" charset="0"/>
              </a:rPr>
              <a:t> for </a:t>
            </a:r>
            <a:r>
              <a:rPr lang="hr-HR" dirty="0" err="1">
                <a:latin typeface="Garamond" panose="02020404030301010803" pitchFamily="18" charset="0"/>
              </a:rPr>
              <a:t>accessing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information</a:t>
            </a:r>
            <a:r>
              <a:rPr lang="hr-HR" dirty="0">
                <a:latin typeface="Garamond" panose="02020404030301010803" pitchFamily="18" charset="0"/>
              </a:rPr>
              <a:t> </a:t>
            </a:r>
          </a:p>
          <a:p>
            <a:r>
              <a:rPr lang="hr-HR" dirty="0" err="1">
                <a:latin typeface="Garamond" panose="02020404030301010803" pitchFamily="18" charset="0"/>
              </a:rPr>
              <a:t>Non-native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speakers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For online </a:t>
            </a:r>
            <a:r>
              <a:rPr lang="hr-HR" dirty="0" err="1">
                <a:latin typeface="Garamond" panose="02020404030301010803" pitchFamily="18" charset="0"/>
              </a:rPr>
              <a:t>lessons</a:t>
            </a:r>
            <a:r>
              <a:rPr lang="hr-HR" dirty="0">
                <a:latin typeface="Garamond" panose="02020404030301010803" pitchFamily="18" charset="0"/>
              </a:rPr>
              <a:t> to transfer </a:t>
            </a:r>
            <a:r>
              <a:rPr lang="hr-HR" dirty="0" err="1">
                <a:latin typeface="Garamond" panose="02020404030301010803" pitchFamily="18" charset="0"/>
              </a:rPr>
              <a:t>content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Teachers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can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reconsider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their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lectures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Suplementary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learning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materials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Storytelling;reflective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diaries,summaries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Accessible</a:t>
            </a:r>
            <a:r>
              <a:rPr lang="hr-HR" dirty="0">
                <a:latin typeface="Garamond" panose="02020404030301010803" pitchFamily="18" charset="0"/>
              </a:rPr>
              <a:t>  </a:t>
            </a:r>
            <a:r>
              <a:rPr lang="hr-HR" dirty="0" err="1">
                <a:latin typeface="Garamond" panose="02020404030301010803" pitchFamily="18" charset="0"/>
              </a:rPr>
              <a:t>anytime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dirty="0" err="1">
                <a:latin typeface="Garamond" panose="02020404030301010803" pitchFamily="18" charset="0"/>
              </a:rPr>
              <a:t>anywhere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Self-evaluation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dirty="0" err="1">
                <a:latin typeface="Garamond" panose="02020404030301010803" pitchFamily="18" charset="0"/>
              </a:rPr>
              <a:t>peer-review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Skills</a:t>
            </a:r>
            <a:r>
              <a:rPr lang="hr-HR" dirty="0">
                <a:latin typeface="Garamond" panose="02020404030301010803" pitchFamily="18" charset="0"/>
              </a:rPr>
              <a:t> development </a:t>
            </a:r>
            <a:r>
              <a:rPr lang="hr-HR" dirty="0" err="1">
                <a:latin typeface="Garamond" panose="02020404030301010803" pitchFamily="18" charset="0"/>
              </a:rPr>
              <a:t>through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creation</a:t>
            </a:r>
            <a:endParaRPr lang="hr-HR" dirty="0">
              <a:latin typeface="Garamond" panose="02020404030301010803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19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41" y="1403818"/>
            <a:ext cx="6262267" cy="4167254"/>
          </a:xfrm>
        </p:spPr>
      </p:pic>
    </p:spTree>
    <p:extLst>
      <p:ext uri="{BB962C8B-B14F-4D97-AF65-F5344CB8AC3E}">
        <p14:creationId xmlns:p14="http://schemas.microsoft.com/office/powerpoint/2010/main" val="2636138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4" name="Pravokutnik 3"/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Describe this lecture with an adjective.</a:t>
            </a:r>
            <a:endParaRPr lang="hr-HR" sz="3600" b="1">
              <a:solidFill>
                <a:srgbClr val="5B5B5B"/>
              </a:solidFill>
            </a:endParaRPr>
          </a:p>
        </p:txBody>
      </p:sp>
      <p:sp>
        <p:nvSpPr>
          <p:cNvPr id="5" name="Pravokutnik 4"/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hr-HR" sz="1400">
              <a:solidFill>
                <a:srgbClr val="5B5B5B"/>
              </a:solidFill>
            </a:endParaRPr>
          </a:p>
        </p:txBody>
      </p:sp>
      <p:pic>
        <p:nvPicPr>
          <p:cNvPr id="6" name="Slika 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358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hr-HR" dirty="0">
                <a:latin typeface="Garamond" panose="02020404030301010803" pitchFamily="18" charset="0"/>
                <a:cs typeface="Arial" panose="020B0604020202020204" pitchFamily="34" charset="0"/>
              </a:rPr>
              <a:t>Hvala na pozornosti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90" y="1825625"/>
            <a:ext cx="4351338" cy="4351338"/>
          </a:xfrm>
        </p:spPr>
      </p:pic>
      <p:sp>
        <p:nvSpPr>
          <p:cNvPr id="5" name="TekstniOkvir 4"/>
          <p:cNvSpPr txBox="1"/>
          <p:nvPr/>
        </p:nvSpPr>
        <p:spPr>
          <a:xfrm>
            <a:off x="8928847" y="6176963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Garamond" panose="02020404030301010803" pitchFamily="18" charset="0"/>
              </a:rPr>
              <a:t>dajanajelavic@gmail.com</a:t>
            </a:r>
          </a:p>
        </p:txBody>
      </p:sp>
    </p:spTree>
    <p:extLst>
      <p:ext uri="{BB962C8B-B14F-4D97-AF65-F5344CB8AC3E}">
        <p14:creationId xmlns:p14="http://schemas.microsoft.com/office/powerpoint/2010/main" val="304050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aramond" panose="02020404030301010803" pitchFamily="18" charset="0"/>
              </a:rPr>
              <a:t>Kratki pregled izlaganja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Garamond" panose="02020404030301010803" pitchFamily="18" charset="0"/>
              </a:rPr>
              <a:t>Erasmus</a:t>
            </a:r>
            <a:r>
              <a:rPr lang="hr-HR" dirty="0">
                <a:latin typeface="Garamond" panose="02020404030301010803" pitchFamily="18" charset="0"/>
              </a:rPr>
              <a:t>+</a:t>
            </a:r>
          </a:p>
          <a:p>
            <a:r>
              <a:rPr lang="hr-HR" dirty="0">
                <a:latin typeface="Garamond" panose="02020404030301010803" pitchFamily="18" charset="0"/>
              </a:rPr>
              <a:t>školski radio kao alat u inovativnoj nastavi</a:t>
            </a:r>
          </a:p>
          <a:p>
            <a:r>
              <a:rPr lang="hr-HR" dirty="0">
                <a:latin typeface="Garamond" panose="02020404030301010803" pitchFamily="18" charset="0"/>
              </a:rPr>
              <a:t>Med </a:t>
            </a:r>
            <a:r>
              <a:rPr lang="hr-HR" dirty="0" err="1">
                <a:latin typeface="Garamond" panose="02020404030301010803" pitchFamily="18" charset="0"/>
              </a:rPr>
              <a:t>Diet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Declaration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 err="1">
                <a:latin typeface="Garamond" panose="02020404030301010803" pitchFamily="18" charset="0"/>
              </a:rPr>
              <a:t>Can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Chard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save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Earth</a:t>
            </a:r>
            <a:r>
              <a:rPr lang="hr-HR" dirty="0">
                <a:latin typeface="Garamond" panose="02020404030301010803" pitchFamily="18" charset="0"/>
              </a:rPr>
              <a:t>?</a:t>
            </a:r>
          </a:p>
          <a:p>
            <a:r>
              <a:rPr lang="hr-HR" dirty="0">
                <a:latin typeface="Garamond" panose="02020404030301010803" pitchFamily="18" charset="0"/>
              </a:rPr>
              <a:t>PBL korak po korak</a:t>
            </a:r>
          </a:p>
          <a:p>
            <a:r>
              <a:rPr lang="hr-HR" dirty="0" err="1">
                <a:latin typeface="Garamond" panose="02020404030301010803" pitchFamily="18" charset="0"/>
              </a:rPr>
              <a:t>Anchor</a:t>
            </a:r>
            <a:r>
              <a:rPr lang="hr-HR" dirty="0">
                <a:latin typeface="Garamond" panose="02020404030301010803" pitchFamily="18" charset="0"/>
              </a:rPr>
              <a:t>/</a:t>
            </a:r>
            <a:r>
              <a:rPr lang="hr-HR" dirty="0" err="1">
                <a:latin typeface="Garamond" panose="02020404030301010803" pitchFamily="18" charset="0"/>
              </a:rPr>
              <a:t>Spotify</a:t>
            </a:r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OER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755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3083" y="2662700"/>
            <a:ext cx="10806528" cy="192965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r-HR" sz="3600" dirty="0">
                <a:ea typeface="Calibri Light"/>
                <a:cs typeface="Calibri Light"/>
              </a:rPr>
              <a:t>                                   </a:t>
            </a:r>
            <a:r>
              <a:rPr lang="hr-HR" sz="3600" dirty="0">
                <a:latin typeface="Garamond" panose="02020404030301010803" pitchFamily="18" charset="0"/>
                <a:ea typeface="Calibri Light"/>
                <a:cs typeface="Calibri Light"/>
              </a:rPr>
              <a:t> Erasmus+ KA122</a:t>
            </a:r>
            <a:br>
              <a:rPr lang="hr-HR" sz="3600" dirty="0">
                <a:latin typeface="Garamond" panose="02020404030301010803" pitchFamily="18" charset="0"/>
                <a:ea typeface="Calibri Light"/>
                <a:cs typeface="Calibri Light"/>
              </a:rPr>
            </a:br>
            <a:r>
              <a:rPr lang="hr-HR" sz="3600" dirty="0">
                <a:latin typeface="Garamond" panose="02020404030301010803" pitchFamily="18" charset="0"/>
                <a:ea typeface="Calibri Light"/>
                <a:cs typeface="Calibri Light"/>
              </a:rPr>
              <a:t>    </a:t>
            </a:r>
            <a:r>
              <a:rPr lang="hr-HR" sz="3200" dirty="0" err="1">
                <a:latin typeface="Garamond" panose="02020404030301010803" pitchFamily="18" charset="0"/>
                <a:ea typeface="+mj-lt"/>
                <a:cs typeface="+mj-lt"/>
              </a:rPr>
              <a:t>Inclusive.Digital.Innovative</a:t>
            </a:r>
            <a:r>
              <a:rPr lang="hr-HR" sz="3200" dirty="0">
                <a:latin typeface="Garamond" panose="02020404030301010803" pitchFamily="18" charset="0"/>
                <a:ea typeface="+mj-lt"/>
                <a:cs typeface="+mj-lt"/>
              </a:rPr>
              <a:t>.-I.D.I. </a:t>
            </a:r>
            <a:r>
              <a:rPr lang="hr-HR" sz="3200" dirty="0" err="1">
                <a:latin typeface="Garamond" panose="02020404030301010803" pitchFamily="18" charset="0"/>
                <a:ea typeface="+mj-lt"/>
                <a:cs typeface="+mj-lt"/>
              </a:rPr>
              <a:t>keeping</a:t>
            </a:r>
            <a:r>
              <a:rPr lang="hr-HR" sz="3200" dirty="0">
                <a:latin typeface="Garamond" panose="02020404030301010803" pitchFamily="18" charset="0"/>
                <a:ea typeface="+mj-lt"/>
                <a:cs typeface="+mj-lt"/>
              </a:rPr>
              <a:t> </a:t>
            </a:r>
            <a:r>
              <a:rPr lang="hr-HR" sz="3200" dirty="0" err="1">
                <a:latin typeface="Garamond" panose="02020404030301010803" pitchFamily="18" charset="0"/>
                <a:ea typeface="+mj-lt"/>
                <a:cs typeface="+mj-lt"/>
              </a:rPr>
              <a:t>pace</a:t>
            </a:r>
            <a:r>
              <a:rPr lang="hr-HR" sz="3200" dirty="0">
                <a:latin typeface="Garamond" panose="02020404030301010803" pitchFamily="18" charset="0"/>
                <a:ea typeface="+mj-lt"/>
                <a:cs typeface="+mj-lt"/>
              </a:rPr>
              <a:t> </a:t>
            </a:r>
            <a:r>
              <a:rPr lang="hr-HR" sz="3200" dirty="0" err="1">
                <a:latin typeface="Garamond" panose="02020404030301010803" pitchFamily="18" charset="0"/>
                <a:ea typeface="+mj-lt"/>
                <a:cs typeface="+mj-lt"/>
              </a:rPr>
              <a:t>with</a:t>
            </a:r>
            <a:r>
              <a:rPr lang="hr-HR" sz="3200" dirty="0">
                <a:latin typeface="Garamond" panose="02020404030301010803" pitchFamily="18" charset="0"/>
                <a:ea typeface="+mj-lt"/>
                <a:cs typeface="+mj-lt"/>
              </a:rPr>
              <a:t> </a:t>
            </a:r>
            <a:r>
              <a:rPr lang="hr-HR" sz="3200" dirty="0" err="1">
                <a:latin typeface="Garamond" panose="02020404030301010803" pitchFamily="18" charset="0"/>
                <a:ea typeface="+mj-lt"/>
                <a:cs typeface="+mj-lt"/>
              </a:rPr>
              <a:t>change</a:t>
            </a:r>
            <a:br>
              <a:rPr lang="hr-HR" sz="3200" dirty="0">
                <a:latin typeface="Garamond" panose="02020404030301010803" pitchFamily="18" charset="0"/>
                <a:ea typeface="+mj-lt"/>
                <a:cs typeface="+mj-lt"/>
              </a:rPr>
            </a:br>
            <a:r>
              <a:rPr lang="hr-HR" sz="2000" dirty="0">
                <a:latin typeface="Garamond" panose="02020404030301010803" pitchFamily="18" charset="0"/>
                <a:ea typeface="+mj-lt"/>
                <a:cs typeface="+mj-lt"/>
              </a:rPr>
              <a:t>                                                           </a:t>
            </a:r>
            <a:r>
              <a:rPr lang="hr-HR" sz="2400" dirty="0" err="1">
                <a:latin typeface="Garamond" panose="02020404030301010803" pitchFamily="18" charset="0"/>
                <a:ea typeface="+mj-lt"/>
                <a:cs typeface="+mj-lt"/>
              </a:rPr>
              <a:t>Teaching</a:t>
            </a:r>
            <a:r>
              <a:rPr lang="hr-HR" sz="2400" dirty="0">
                <a:latin typeface="Garamond" panose="02020404030301010803" pitchFamily="18" charset="0"/>
                <a:ea typeface="+mj-lt"/>
                <a:cs typeface="+mj-lt"/>
              </a:rPr>
              <a:t> </a:t>
            </a:r>
            <a:r>
              <a:rPr lang="hr-HR" sz="2400" dirty="0" err="1">
                <a:latin typeface="Garamond" panose="02020404030301010803" pitchFamily="18" charset="0"/>
                <a:ea typeface="+mj-lt"/>
                <a:cs typeface="+mj-lt"/>
              </a:rPr>
              <a:t>assignment</a:t>
            </a:r>
            <a:r>
              <a:rPr lang="hr-HR" sz="2400" dirty="0">
                <a:latin typeface="Garamond" panose="02020404030301010803" pitchFamily="18" charset="0"/>
                <a:ea typeface="+mj-lt"/>
                <a:cs typeface="+mj-lt"/>
              </a:rPr>
              <a:t> </a:t>
            </a:r>
            <a:r>
              <a:rPr lang="hr-HR" sz="2400" dirty="0" err="1">
                <a:latin typeface="Garamond" panose="02020404030301010803" pitchFamily="18" charset="0"/>
                <a:ea typeface="+mj-lt"/>
                <a:cs typeface="+mj-lt"/>
              </a:rPr>
              <a:t>activity</a:t>
            </a:r>
            <a:r>
              <a:rPr lang="hr-HR" sz="2400" dirty="0">
                <a:latin typeface="Garamond" panose="02020404030301010803" pitchFamily="18" charset="0"/>
                <a:ea typeface="+mj-lt"/>
                <a:cs typeface="+mj-lt"/>
              </a:rPr>
              <a:t> </a:t>
            </a:r>
            <a:endParaRPr lang="hr-HR" sz="2400" dirty="0">
              <a:latin typeface="Garamond" panose="02020404030301010803" pitchFamily="18" charset="0"/>
              <a:cs typeface="Calibri Light"/>
            </a:endParaRPr>
          </a:p>
          <a:p>
            <a:pPr algn="l">
              <a:lnSpc>
                <a:spcPct val="100000"/>
              </a:lnSpc>
            </a:pPr>
            <a:endParaRPr lang="hr-HR" sz="3600" dirty="0">
              <a:ea typeface="Calibri Light"/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3265" y="4254442"/>
            <a:ext cx="5156407" cy="1936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hr-HR" sz="1900" dirty="0">
              <a:ea typeface="Calibri"/>
              <a:cs typeface="Calibri"/>
            </a:endParaRPr>
          </a:p>
          <a:p>
            <a:pPr algn="l"/>
            <a:r>
              <a:rPr lang="hr-HR" sz="1900" dirty="0">
                <a:ea typeface="Calibri"/>
                <a:cs typeface="Calibri"/>
              </a:rPr>
              <a:t>                     </a:t>
            </a:r>
          </a:p>
        </p:txBody>
      </p:sp>
      <p:pic>
        <p:nvPicPr>
          <p:cNvPr id="10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0463AC58-AEBB-B07A-610B-799CECE85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43" y="5602942"/>
            <a:ext cx="11139921" cy="9818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6" y="448805"/>
            <a:ext cx="1708599" cy="17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1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59612-6836-8CA0-03C9-CBB444B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ea typeface="Calibri Light"/>
                <a:cs typeface="Calibri Light"/>
              </a:rPr>
              <a:t>Don Benito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Slika 8" descr="Slika na kojoj se prikazuje tekst, na otvorenom, stablo, nebo&#10;&#10;Opis je automatski generiran">
            <a:extLst>
              <a:ext uri="{FF2B5EF4-FFF2-40B4-BE49-F238E27FC236}">
                <a16:creationId xmlns:a16="http://schemas.microsoft.com/office/drawing/2014/main" id="{297A63E2-86F1-BEEB-7416-62895EE92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87" r="7065" b="-1"/>
          <a:stretch/>
        </p:blipFill>
        <p:spPr>
          <a:xfrm>
            <a:off x="481946" y="536143"/>
            <a:ext cx="3529109" cy="3655775"/>
          </a:xfrm>
          <a:prstGeom prst="rect">
            <a:avLst/>
          </a:prstGeom>
        </p:spPr>
      </p:pic>
      <p:pic>
        <p:nvPicPr>
          <p:cNvPr id="9" name="Slika 9" descr="Slika na kojoj se prikazuje zgrada, na otvorenom, nebo, ulica&#10;&#10;Opis je automatski generiran">
            <a:extLst>
              <a:ext uri="{FF2B5EF4-FFF2-40B4-BE49-F238E27FC236}">
                <a16:creationId xmlns:a16="http://schemas.microsoft.com/office/drawing/2014/main" id="{4E6F30A9-BEB4-C20D-AB9C-D0101E407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9" r="13892"/>
          <a:stretch/>
        </p:blipFill>
        <p:spPr>
          <a:xfrm>
            <a:off x="4332788" y="537496"/>
            <a:ext cx="3526424" cy="3653069"/>
          </a:xfrm>
          <a:prstGeom prst="rect">
            <a:avLst/>
          </a:prstGeom>
        </p:spPr>
      </p:pic>
      <p:pic>
        <p:nvPicPr>
          <p:cNvPr id="7" name="Slika 7" descr="Slika na kojoj se prikazuje stablo, zgrada, na otvorenom, odmaralište&#10;&#10;Opis je automatski generiran">
            <a:extLst>
              <a:ext uri="{FF2B5EF4-FFF2-40B4-BE49-F238E27FC236}">
                <a16:creationId xmlns:a16="http://schemas.microsoft.com/office/drawing/2014/main" id="{5065552E-0F56-FE46-B810-B295A08C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506" r="23193"/>
          <a:stretch/>
        </p:blipFill>
        <p:spPr>
          <a:xfrm>
            <a:off x="8153400" y="523266"/>
            <a:ext cx="3553968" cy="3681529"/>
          </a:xfrm>
          <a:prstGeom prst="rect">
            <a:avLst/>
          </a:prstGeom>
        </p:spPr>
      </p:pic>
      <p:pic>
        <p:nvPicPr>
          <p:cNvPr id="6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7AE884EB-8AD5-78FB-8065-BEF5096F8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39" y="4293965"/>
            <a:ext cx="2919997" cy="23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7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A874AD-FD5F-8C69-1617-2485019B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Garamond" panose="02020404030301010803" pitchFamily="18" charset="0"/>
                <a:ea typeface="Calibri Light"/>
                <a:cs typeface="Calibri Light"/>
              </a:rPr>
              <a:t>IES </a:t>
            </a:r>
            <a:br>
              <a:rPr lang="hr-HR" sz="5400" dirty="0">
                <a:latin typeface="Garamond" panose="02020404030301010803" pitchFamily="18" charset="0"/>
                <a:ea typeface="Calibri Light"/>
                <a:cs typeface="Calibri Light"/>
              </a:rPr>
            </a:br>
            <a:r>
              <a:rPr lang="hr-HR" sz="5400" dirty="0" err="1">
                <a:latin typeface="Garamond" panose="02020404030301010803" pitchFamily="18" charset="0"/>
                <a:ea typeface="Calibri Light"/>
                <a:cs typeface="Calibri Light"/>
              </a:rPr>
              <a:t>Luis</a:t>
            </a:r>
            <a:r>
              <a:rPr lang="hr-HR" sz="5400" dirty="0">
                <a:latin typeface="Garamond" panose="02020404030301010803" pitchFamily="18" charset="0"/>
                <a:ea typeface="Calibri Light"/>
                <a:cs typeface="Calibri Light"/>
              </a:rPr>
              <a:t> </a:t>
            </a:r>
            <a:r>
              <a:rPr lang="hr-HR" sz="5400" dirty="0" err="1">
                <a:latin typeface="Garamond" panose="02020404030301010803" pitchFamily="18" charset="0"/>
                <a:ea typeface="Calibri Light"/>
                <a:cs typeface="Calibri Light"/>
              </a:rPr>
              <a:t>Chamizo</a:t>
            </a:r>
            <a:endParaRPr lang="hr-HR" sz="5400" dirty="0">
              <a:latin typeface="Garamond" panose="02020404030301010803" pitchFamily="18" charset="0"/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FF1E232B-096C-8D5F-E056-384089C66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7" y="43206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200" dirty="0">
                <a:latin typeface="Garamond" panose="02020404030301010803" pitchFamily="18" charset="0"/>
                <a:ea typeface="Calibri"/>
                <a:cs typeface="Calibri"/>
                <a:hlinkClick r:id="rId2"/>
              </a:rPr>
              <a:t>VIDEO (school location)</a:t>
            </a:r>
          </a:p>
          <a:p>
            <a:r>
              <a:rPr lang="hr-HR" sz="2200" dirty="0">
                <a:latin typeface="Garamond" panose="02020404030301010803" pitchFamily="18" charset="0"/>
                <a:cs typeface="Calibri"/>
                <a:hlinkClick r:id="rId3"/>
              </a:rPr>
              <a:t>SCHOOL TOUR IN ENGLISH</a:t>
            </a:r>
            <a:endParaRPr lang="hr-HR" sz="2200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6" name="Slika 6" descr="Slika na kojoj se prikazuje tekst, na otvorenom, nebo, znak&#10;&#10;Opis je automatski generiran">
            <a:extLst>
              <a:ext uri="{FF2B5EF4-FFF2-40B4-BE49-F238E27FC236}">
                <a16:creationId xmlns:a16="http://schemas.microsoft.com/office/drawing/2014/main" id="{6781B710-3348-C615-F7E6-CF68BD89D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72" r="11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844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C5337-2B7A-99D8-48A5-A1209A9A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hr-HR" dirty="0" err="1">
                <a:latin typeface="Garamond" panose="02020404030301010803" pitchFamily="18" charset="0"/>
                <a:cs typeface="Calibri Light"/>
                <a:hlinkClick r:id="rId2"/>
              </a:rPr>
              <a:t>Innovated</a:t>
            </a:r>
            <a:endParaRPr lang="hr-HR" dirty="0">
              <a:latin typeface="Garamond" panose="02020404030301010803" pitchFamily="18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E90C58CA-D4BD-5E17-344C-585B74E9A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60" y="2421924"/>
            <a:ext cx="5032061" cy="3711146"/>
          </a:xfrm>
          <a:prstGeom prst="rect">
            <a:avLst/>
          </a:prstGeom>
        </p:spPr>
      </p:pic>
      <p:pic>
        <p:nvPicPr>
          <p:cNvPr id="4" name="Slika 4" descr="Slika na kojoj se prikazuje trg&#10;&#10;Opis je automatski generiran">
            <a:extLst>
              <a:ext uri="{FF2B5EF4-FFF2-40B4-BE49-F238E27FC236}">
                <a16:creationId xmlns:a16="http://schemas.microsoft.com/office/drawing/2014/main" id="{220018B3-96BF-1325-6DEA-2B12B4155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394" y="3547632"/>
            <a:ext cx="5167185" cy="14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226" y="412750"/>
            <a:ext cx="11239500" cy="1149043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Garamond" panose="02020404030301010803" pitchFamily="18" charset="0"/>
                <a:hlinkClick r:id="rId2"/>
              </a:rPr>
              <a:t>https://bit.ly/3FXa6g7 </a:t>
            </a:r>
            <a:br>
              <a:rPr lang="hr-HR" sz="3200" dirty="0">
                <a:latin typeface="Garamond" panose="02020404030301010803" pitchFamily="18" charset="0"/>
                <a:hlinkClick r:id="rId2"/>
              </a:rPr>
            </a:br>
            <a:r>
              <a:rPr lang="hr-HR" sz="3200" dirty="0">
                <a:latin typeface="Garamond" panose="02020404030301010803" pitchFamily="18" charset="0"/>
                <a:hlinkClick r:id="rId2"/>
              </a:rPr>
              <a:t>      RADIOEDU</a:t>
            </a:r>
            <a:endParaRPr lang="hr-HR" sz="3200" dirty="0">
              <a:latin typeface="Garamond" panose="02020404030301010803" pitchFamily="18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24" y="1511235"/>
            <a:ext cx="7131152" cy="46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1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8C5EF7-4763-DAA3-1190-E2FC24D0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Garamond" panose="02020404030301010803" pitchFamily="18" charset="0"/>
              </a:rPr>
              <a:t>Chamizo</a:t>
            </a:r>
            <a:r>
              <a:rPr lang="hr-HR" dirty="0">
                <a:latin typeface="Garamond" panose="02020404030301010803" pitchFamily="18" charset="0"/>
              </a:rPr>
              <a:t> Channel</a:t>
            </a:r>
          </a:p>
        </p:txBody>
      </p:sp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286DFF7-14F6-ADCD-938A-1A56411E7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957" y="2890336"/>
            <a:ext cx="4235099" cy="2545503"/>
          </a:xfrm>
        </p:spPr>
      </p:pic>
      <p:pic>
        <p:nvPicPr>
          <p:cNvPr id="5" name="Slika 5" descr="Slika na kojoj se prikazuje tekst, artikli, različito, nekoliko&#10;&#10;Opis je automatski generiran">
            <a:extLst>
              <a:ext uri="{FF2B5EF4-FFF2-40B4-BE49-F238E27FC236}">
                <a16:creationId xmlns:a16="http://schemas.microsoft.com/office/drawing/2014/main" id="{1B2BA0F1-8D30-1880-3B5F-BD341FD4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249" y="2056343"/>
            <a:ext cx="5436295" cy="44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58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67187619-1129-48e7-8012-26d5807b91d3"/>
  <p:tag name="SLIDO_EVENT_SECTION_UUID" val="54e2704e-f785-481c-800c-7c709e13ab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yMzY1OTd9"/>
  <p:tag name="SLIDO_TYPE" val="SlidoPoll"/>
  <p:tag name="SLIDO_POLL_UUID" val="5488f81c-a650-4bb9-9226-af08243aaf1e"/>
  <p:tag name="SLIDO_TIMELINE" val="W3sicG9sbFF1ZXN0aW9uVXVpZCI6ImQ2YWUxZjU0LTgwZmEtNDA0NC1hMjM3LWUyMTk5MTMzNzU0YS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YxOTEyMjl9"/>
  <p:tag name="SLIDO_TYPE" val="SlidoPoll"/>
  <p:tag name="SLIDO_POLL_UUID" val="7b6d8a5f-25c5-4db6-b132-66cc1eb2f536"/>
  <p:tag name="SLIDO_TIMELINE" val="W3sicG9sbFF1ZXN0aW9uVXVpZCI6IjkwN2I0NGE4LTZkMDUtNDU4Ny1hNmJmLTAzODgyZjkyNDE5MC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YxOTE4Nzd9"/>
  <p:tag name="SLIDO_TYPE" val="SlidoPoll"/>
  <p:tag name="SLIDO_POLL_UUID" val="b65114d9-4d0e-4a4a-9063-c5b444ae64f3"/>
  <p:tag name="SLIDO_TIMELINE" val="W3sicG9sbFF1ZXN0aW9uVXVpZCI6ImE4ZGIxN2NmLTJhZWUtNDU5NC1iN2Y2LWNmODRkOGMxODJhNi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nking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44098</TotalTime>
  <Words>443</Words>
  <Application>Microsoft Office PowerPoint</Application>
  <PresentationFormat>Widescreen</PresentationFormat>
  <Paragraphs>102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sustava Office</vt:lpstr>
      <vt:lpstr>PowerPoint Presentation</vt:lpstr>
      <vt:lpstr>Ishodi </vt:lpstr>
      <vt:lpstr>Kratki pregled izlaganja</vt:lpstr>
      <vt:lpstr>                                    Erasmus+ KA122     Inclusive.Digital.Innovative.-I.D.I. keeping pace with change                                                            Teaching assignment activity  </vt:lpstr>
      <vt:lpstr>Don Benito</vt:lpstr>
      <vt:lpstr>IES  Luis Chamizo</vt:lpstr>
      <vt:lpstr>Innovated</vt:lpstr>
      <vt:lpstr>https://bit.ly/3FXa6g7        RADIOEDU</vt:lpstr>
      <vt:lpstr>Chamizo Channel</vt:lpstr>
      <vt:lpstr>Ostvarivanje ishoda iz kurikuluma </vt:lpstr>
      <vt:lpstr>Klasični jezici</vt:lpstr>
      <vt:lpstr>PowerPoint Presentation</vt:lpstr>
      <vt:lpstr>PowerPoint Presentation</vt:lpstr>
      <vt:lpstr>PowerPoint Presentation</vt:lpstr>
      <vt:lpstr>PBL     Can Chard save the Earth?     podcasts </vt:lpstr>
      <vt:lpstr>PowerPoint Presentation</vt:lpstr>
      <vt:lpstr>PowerPoint Presentation</vt:lpstr>
      <vt:lpstr>Goal</vt:lpstr>
      <vt:lpstr>Outcomes</vt:lpstr>
      <vt:lpstr>PBL step by step</vt:lpstr>
      <vt:lpstr>Korisni linkovi</vt:lpstr>
      <vt:lpstr>https://open.spotify.com/show/15akqcq849cd7q0Zs0unLy  </vt:lpstr>
      <vt:lpstr>Podcast episode (Med Drinks) </vt:lpstr>
      <vt:lpstr>                  https://www.oercommons.org/ </vt:lpstr>
      <vt:lpstr>Exit card for participants T/F</vt:lpstr>
      <vt:lpstr>Benefits (in general)</vt:lpstr>
      <vt:lpstr> </vt:lpstr>
      <vt:lpstr>PowerPoint Presentation</vt:lpstr>
      <vt:lpstr>                 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 u nastavi engleskog jezika</dc:title>
  <dc:creator>Dajana Jelavić</dc:creator>
  <cp:lastModifiedBy>Dajana Jelavić</cp:lastModifiedBy>
  <cp:revision>93</cp:revision>
  <dcterms:created xsi:type="dcterms:W3CDTF">2023-02-11T08:06:35Z</dcterms:created>
  <dcterms:modified xsi:type="dcterms:W3CDTF">2025-04-18T13:53:43Z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