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7" r:id="rId26"/>
    <p:sldId id="288" r:id="rId27"/>
    <p:sldId id="289" r:id="rId28"/>
    <p:sldId id="290" r:id="rId29"/>
    <p:sldId id="291" r:id="rId30"/>
    <p:sldId id="292" r:id="rId31"/>
    <p:sldId id="293" r:id="rId32"/>
    <p:sldId id="294" r:id="rId33"/>
    <p:sldId id="295" r:id="rId34"/>
    <p:sldId id="296" r:id="rId35"/>
    <p:sldId id="298" r:id="rId36"/>
    <p:sldId id="301" r:id="rId37"/>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DD63E-2357-C6FC-1238-A9A2CA71B451}" v="26" dt="2025-04-19T08:33:05.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1" d="100"/>
          <a:sy n="81" d="100"/>
        </p:scale>
        <p:origin x="1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jana Jelavić" userId="S::dajana.jelavic@skole.hr::70998781-3d6c-4633-8463-badd65207c69" providerId="AD" clId="Web-{066DD63E-2357-C6FC-1238-A9A2CA71B451}"/>
    <pc:docChg chg="modSld">
      <pc:chgData name="Dajana Jelavić" userId="S::dajana.jelavic@skole.hr::70998781-3d6c-4633-8463-badd65207c69" providerId="AD" clId="Web-{066DD63E-2357-C6FC-1238-A9A2CA71B451}" dt="2025-04-19T08:33:05.832" v="25" actId="14100"/>
      <pc:docMkLst>
        <pc:docMk/>
      </pc:docMkLst>
      <pc:sldChg chg="modSp">
        <pc:chgData name="Dajana Jelavić" userId="S::dajana.jelavic@skole.hr::70998781-3d6c-4633-8463-badd65207c69" providerId="AD" clId="Web-{066DD63E-2357-C6FC-1238-A9A2CA71B451}" dt="2025-04-19T08:29:55.075" v="16" actId="20577"/>
        <pc:sldMkLst>
          <pc:docMk/>
          <pc:sldMk cId="0" sldId="266"/>
        </pc:sldMkLst>
        <pc:spChg chg="mod">
          <ac:chgData name="Dajana Jelavić" userId="S::dajana.jelavic@skole.hr::70998781-3d6c-4633-8463-badd65207c69" providerId="AD" clId="Web-{066DD63E-2357-C6FC-1238-A9A2CA71B451}" dt="2025-04-19T08:29:37.839" v="14" actId="20577"/>
          <ac:spMkLst>
            <pc:docMk/>
            <pc:sldMk cId="0" sldId="266"/>
            <ac:spMk id="9" creationId="{00000000-0000-0000-0000-000000000000}"/>
          </ac:spMkLst>
        </pc:spChg>
        <pc:spChg chg="mod">
          <ac:chgData name="Dajana Jelavić" userId="S::dajana.jelavic@skole.hr::70998781-3d6c-4633-8463-badd65207c69" providerId="AD" clId="Web-{066DD63E-2357-C6FC-1238-A9A2CA71B451}" dt="2025-04-19T08:29:55.075" v="16" actId="20577"/>
          <ac:spMkLst>
            <pc:docMk/>
            <pc:sldMk cId="0" sldId="266"/>
            <ac:spMk id="10" creationId="{00000000-0000-0000-0000-000000000000}"/>
          </ac:spMkLst>
        </pc:spChg>
      </pc:sldChg>
      <pc:sldChg chg="modSp">
        <pc:chgData name="Dajana Jelavić" userId="S::dajana.jelavic@skole.hr::70998781-3d6c-4633-8463-badd65207c69" providerId="AD" clId="Web-{066DD63E-2357-C6FC-1238-A9A2CA71B451}" dt="2025-04-19T08:33:05.832" v="25" actId="14100"/>
        <pc:sldMkLst>
          <pc:docMk/>
          <pc:sldMk cId="0" sldId="268"/>
        </pc:sldMkLst>
        <pc:spChg chg="mod">
          <ac:chgData name="Dajana Jelavić" userId="S::dajana.jelavic@skole.hr::70998781-3d6c-4633-8463-badd65207c69" providerId="AD" clId="Web-{066DD63E-2357-C6FC-1238-A9A2CA71B451}" dt="2025-04-19T08:11:23.719" v="0" actId="1076"/>
          <ac:spMkLst>
            <pc:docMk/>
            <pc:sldMk cId="0" sldId="268"/>
            <ac:spMk id="3" creationId="{00000000-0000-0000-0000-000000000000}"/>
          </ac:spMkLst>
        </pc:spChg>
        <pc:spChg chg="mod">
          <ac:chgData name="Dajana Jelavić" userId="S::dajana.jelavic@skole.hr::70998781-3d6c-4633-8463-badd65207c69" providerId="AD" clId="Web-{066DD63E-2357-C6FC-1238-A9A2CA71B451}" dt="2025-04-19T08:11:24.609" v="1" actId="1076"/>
          <ac:spMkLst>
            <pc:docMk/>
            <pc:sldMk cId="0" sldId="268"/>
            <ac:spMk id="10" creationId="{00000000-0000-0000-0000-000000000000}"/>
          </ac:spMkLst>
        </pc:spChg>
        <pc:spChg chg="mod">
          <ac:chgData name="Dajana Jelavić" userId="S::dajana.jelavic@skole.hr::70998781-3d6c-4633-8463-badd65207c69" providerId="AD" clId="Web-{066DD63E-2357-C6FC-1238-A9A2CA71B451}" dt="2025-04-19T08:33:05.832" v="25" actId="14100"/>
          <ac:spMkLst>
            <pc:docMk/>
            <pc:sldMk cId="0" sldId="268"/>
            <ac:spMk id="28" creationId="{00000000-0000-0000-0000-000000000000}"/>
          </ac:spMkLst>
        </pc:spChg>
        <pc:spChg chg="mod">
          <ac:chgData name="Dajana Jelavić" userId="S::dajana.jelavic@skole.hr::70998781-3d6c-4633-8463-badd65207c69" providerId="AD" clId="Web-{066DD63E-2357-C6FC-1238-A9A2CA71B451}" dt="2025-04-19T08:30:55.577" v="17" actId="20577"/>
          <ac:spMkLst>
            <pc:docMk/>
            <pc:sldMk cId="0" sldId="268"/>
            <ac:spMk id="29" creationId="{00000000-0000-0000-0000-000000000000}"/>
          </ac:spMkLst>
        </pc:spChg>
        <pc:spChg chg="mod">
          <ac:chgData name="Dajana Jelavić" userId="S::dajana.jelavic@skole.hr::70998781-3d6c-4633-8463-badd65207c69" providerId="AD" clId="Web-{066DD63E-2357-C6FC-1238-A9A2CA71B451}" dt="2025-04-19T08:31:27.657" v="18" actId="20577"/>
          <ac:spMkLst>
            <pc:docMk/>
            <pc:sldMk cId="0" sldId="268"/>
            <ac:spMk id="31" creationId="{00000000-0000-0000-0000-000000000000}"/>
          </ac:spMkLst>
        </pc:spChg>
        <pc:spChg chg="mod">
          <ac:chgData name="Dajana Jelavić" userId="S::dajana.jelavic@skole.hr::70998781-3d6c-4633-8463-badd65207c69" providerId="AD" clId="Web-{066DD63E-2357-C6FC-1238-A9A2CA71B451}" dt="2025-04-19T08:31:34.766" v="19" actId="20577"/>
          <ac:spMkLst>
            <pc:docMk/>
            <pc:sldMk cId="0" sldId="268"/>
            <ac:spMk id="32" creationId="{00000000-0000-0000-0000-000000000000}"/>
          </ac:spMkLst>
        </pc:spChg>
        <pc:spChg chg="mod">
          <ac:chgData name="Dajana Jelavić" userId="S::dajana.jelavic@skole.hr::70998781-3d6c-4633-8463-badd65207c69" providerId="AD" clId="Web-{066DD63E-2357-C6FC-1238-A9A2CA71B451}" dt="2025-04-19T08:31:55.939" v="20" actId="20577"/>
          <ac:spMkLst>
            <pc:docMk/>
            <pc:sldMk cId="0" sldId="268"/>
            <ac:spMk id="33" creationId="{00000000-0000-0000-0000-000000000000}"/>
          </ac:spMkLst>
        </pc:spChg>
        <pc:spChg chg="mod">
          <ac:chgData name="Dajana Jelavić" userId="S::dajana.jelavic@skole.hr::70998781-3d6c-4633-8463-badd65207c69" providerId="AD" clId="Web-{066DD63E-2357-C6FC-1238-A9A2CA71B451}" dt="2025-04-19T08:32:31.878" v="23" actId="20577"/>
          <ac:spMkLst>
            <pc:docMk/>
            <pc:sldMk cId="0" sldId="268"/>
            <ac:spMk id="3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11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bard.google.com/" TargetMode="External"/><Relationship Id="rId13" Type="http://schemas.openxmlformats.org/officeDocument/2006/relationships/hyperlink" Target="https://studio.d-id.com/" TargetMode="External"/><Relationship Id="rId18" Type="http://schemas.openxmlformats.org/officeDocument/2006/relationships/hyperlink" Target="https://pallyy.com/tools/tweet-generator" TargetMode="External"/><Relationship Id="rId3" Type="http://schemas.openxmlformats.org/officeDocument/2006/relationships/image" Target="../media/image1.png"/><Relationship Id="rId7" Type="http://schemas.openxmlformats.org/officeDocument/2006/relationships/hyperlink" Target="https://classx.org/book-chat/" TargetMode="External"/><Relationship Id="rId12" Type="http://schemas.openxmlformats.org/officeDocument/2006/relationships/hyperlink" Target="https://app.conker.ai/activity/0" TargetMode="External"/><Relationship Id="rId17" Type="http://schemas.openxmlformats.org/officeDocument/2006/relationships/hyperlink" Target="https://test-english.com/" TargetMode="External"/><Relationship Id="rId2" Type="http://schemas.openxmlformats.org/officeDocument/2006/relationships/notesSlide" Target="../notesSlides/notesSlide10.xml"/><Relationship Id="rId16" Type="http://schemas.openxmlformats.org/officeDocument/2006/relationships/hyperlink" Target="https://interviewsby.ai/" TargetMode="Externa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chat.openai.com/?model=text-davinci-002-render-sha" TargetMode="External"/><Relationship Id="rId11" Type="http://schemas.openxmlformats.org/officeDocument/2006/relationships/hyperlink" Target="https://wepik.com/ai" TargetMode="External"/><Relationship Id="rId5" Type="http://schemas.openxmlformats.org/officeDocument/2006/relationships/hyperlink" Target="https://beta.character.ai/?" TargetMode="External"/><Relationship Id="rId15" Type="http://schemas.openxmlformats.org/officeDocument/2006/relationships/hyperlink" Target="https://www.debate-devil.com/en" TargetMode="External"/><Relationship Id="rId10" Type="http://schemas.openxmlformats.org/officeDocument/2006/relationships/hyperlink" Target="https://www.eduaide.ai/app/assessment-builder" TargetMode="External"/><Relationship Id="rId19" Type="http://schemas.openxmlformats.org/officeDocument/2006/relationships/hyperlink" Target="https://gamma.app" TargetMode="External"/><Relationship Id="rId4" Type="http://schemas.openxmlformats.org/officeDocument/2006/relationships/hyperlink" Target="https://autoclassmate.io/tools/would-you-rather-question-generator/" TargetMode="External"/><Relationship Id="rId9" Type="http://schemas.openxmlformats.org/officeDocument/2006/relationships/hyperlink" Target="https://curipod.com/" TargetMode="External"/><Relationship Id="rId14" Type="http://schemas.openxmlformats.org/officeDocument/2006/relationships/hyperlink" Target="https://www.supermeme.a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beta.character.ai/" TargetMode="External"/><Relationship Id="rId13" Type="http://schemas.openxmlformats.org/officeDocument/2006/relationships/hyperlink" Target="https://www.supermeme.ai/" TargetMode="External"/><Relationship Id="rId3" Type="http://schemas.openxmlformats.org/officeDocument/2006/relationships/image" Target="../media/image1.png"/><Relationship Id="rId7" Type="http://schemas.openxmlformats.org/officeDocument/2006/relationships/hyperlink" Target="https://classx.org/book-chat/" TargetMode="External"/><Relationship Id="rId12" Type="http://schemas.openxmlformats.org/officeDocument/2006/relationships/hyperlink" Target="https://bard.google.com/chat" TargetMode="External"/><Relationship Id="rId17" Type="http://schemas.openxmlformats.org/officeDocument/2006/relationships/image" Target="../media/image3.png"/><Relationship Id="rId2" Type="http://schemas.openxmlformats.org/officeDocument/2006/relationships/notesSlide" Target="../notesSlides/notesSlide12.xml"/><Relationship Id="rId16" Type="http://schemas.openxmlformats.org/officeDocument/2006/relationships/hyperlink" Target="https://gamma.app" TargetMode="External"/><Relationship Id="rId1" Type="http://schemas.openxmlformats.org/officeDocument/2006/relationships/slideLayout" Target="../slideLayouts/slideLayout1.xml"/><Relationship Id="rId6" Type="http://schemas.openxmlformats.org/officeDocument/2006/relationships/hyperlink" Target="https://youtu.be/ZhxqauL9WbM" TargetMode="External"/><Relationship Id="rId11" Type="http://schemas.openxmlformats.org/officeDocument/2006/relationships/hyperlink" Target="https://pallyy.com/tools/tweet-generator" TargetMode="External"/><Relationship Id="rId5" Type="http://schemas.openxmlformats.org/officeDocument/2006/relationships/hyperlink" Target="https://www.janeausten.org/pride-and-prejudice/pride-and-prejudice-online.php" TargetMode="External"/><Relationship Id="rId15" Type="http://schemas.openxmlformats.org/officeDocument/2006/relationships/hyperlink" Target="https://interviewsby.ai/" TargetMode="External"/><Relationship Id="rId10" Type="http://schemas.openxmlformats.org/officeDocument/2006/relationships/hyperlink" Target="https://app.conker.ai/create" TargetMode="External"/><Relationship Id="rId4" Type="http://schemas.openxmlformats.org/officeDocument/2006/relationships/hyperlink" Target="https://autoclassmate.io/tools/would-you-rather-question-generator/" TargetMode="External"/><Relationship Id="rId9" Type="http://schemas.openxmlformats.org/officeDocument/2006/relationships/hyperlink" Target="https://autoclassmate.io/tools/activation-and-engagement-activity-generator/" TargetMode="External"/><Relationship Id="rId14" Type="http://schemas.openxmlformats.org/officeDocument/2006/relationships/hyperlink" Target="https://www.debate-devil.com/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hyperlink" Target="https://autoclassmate.io/would-you-rather-question-generator-responses/?eid=fd93c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hyperlink" Target="https://classx.org/book-chat/"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janeausten.org/pride-and-prejudice/pride-and-prejudice-online.php"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hyperlink" Target="https://beta.character.ai/signup"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hyperlink" Target="https://www.europarl.europa.eu/news/en/headlines/society/20200827STO85804/what-is-artificial-intelligence-and-how-is-it-us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hyperlink" Target="https://autoclassmate.io/tools/lesson-plan-activity-forecast-tool/" TargetMode="External"/><Relationship Id="rId4" Type="http://schemas.openxmlformats.org/officeDocument/2006/relationships/hyperlink" Target="https://autoclassmate.io/tools/activation-and-engagement-activity-generator/"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hyperlink" Target="https://app.conker.ai/activity/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joinconker.com/snwtna" TargetMode="External"/><Relationship Id="rId5" Type="http://schemas.openxmlformats.org/officeDocument/2006/relationships/hyperlink" Target="https://www.joinconker.com/caxnhr" TargetMode="External"/><Relationship Id="rId4" Type="http://schemas.openxmlformats.org/officeDocument/2006/relationships/hyperlink" Target="https://www.joinconker.com/pbcqsp" TargetMode="Externa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talks-api-results.d-id.com/google-oauth2|112072091357399973294/tlk_cMINOK6mLdndDFXa-EYSC/1692995514201.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hyperlink" Target="https://www.supermeme.ai/"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hyperlink" Target="https://www.debate-devil.com/en"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gamma.app"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interviewsby.ai/"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hyperlink" Target="https://bard.google.com/" TargetMode="Externa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hyperlink" Target="https://www.eduaide.ai/" TargetMode="Externa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hyperlink" Target="https://chat.openai.com/?model=text-davinci-002-render-sha" TargetMode="External"/><Relationship Id="rId13" Type="http://schemas.openxmlformats.org/officeDocument/2006/relationships/hyperlink" Target="https://wepik.com/ai" TargetMode="External"/><Relationship Id="rId18" Type="http://schemas.openxmlformats.org/officeDocument/2006/relationships/hyperlink" Target="https://test-english.com/" TargetMode="External"/><Relationship Id="rId3" Type="http://schemas.openxmlformats.org/officeDocument/2006/relationships/hyperlink" Target="https://chat.openai.com/" TargetMode="External"/><Relationship Id="rId21" Type="http://schemas.openxmlformats.org/officeDocument/2006/relationships/image" Target="../media/image3.png"/><Relationship Id="rId7" Type="http://schemas.openxmlformats.org/officeDocument/2006/relationships/hyperlink" Target="https://autoclassmate.io/tools/would-you-rather-question-generator/" TargetMode="External"/><Relationship Id="rId12" Type="http://schemas.openxmlformats.org/officeDocument/2006/relationships/hyperlink" Target="https://www.eduaide.ai/app/assessment-builder" TargetMode="External"/><Relationship Id="rId17" Type="http://schemas.openxmlformats.org/officeDocument/2006/relationships/hyperlink" Target="https://interviewsby.ai/" TargetMode="External"/><Relationship Id="rId2" Type="http://schemas.openxmlformats.org/officeDocument/2006/relationships/notesSlide" Target="../notesSlides/notesSlide35.xml"/><Relationship Id="rId16" Type="http://schemas.openxmlformats.org/officeDocument/2006/relationships/hyperlink" Target="https://www.debate-devil.com/en" TargetMode="External"/><Relationship Id="rId20" Type="http://schemas.openxmlformats.org/officeDocument/2006/relationships/hyperlink" Target="https://gamma.app" TargetMode="External"/><Relationship Id="rId1" Type="http://schemas.openxmlformats.org/officeDocument/2006/relationships/slideLayout" Target="../slideLayouts/slideLayout1.xml"/><Relationship Id="rId6" Type="http://schemas.openxmlformats.org/officeDocument/2006/relationships/hyperlink" Target="https://beta.character.ai/?" TargetMode="External"/><Relationship Id="rId11" Type="http://schemas.openxmlformats.org/officeDocument/2006/relationships/hyperlink" Target="https://curipod.com/" TargetMode="External"/><Relationship Id="rId5" Type="http://schemas.openxmlformats.org/officeDocument/2006/relationships/hyperlink" Target="https://www.europarl.europa.eu/news/en/headlines/society/20200827STO85804/what-is-artificial-intelligence-and-how-is-it-used" TargetMode="External"/><Relationship Id="rId15" Type="http://schemas.openxmlformats.org/officeDocument/2006/relationships/hyperlink" Target="https://studio.d-id.com/" TargetMode="External"/><Relationship Id="rId10" Type="http://schemas.openxmlformats.org/officeDocument/2006/relationships/hyperlink" Target="https://bard.google.com/" TargetMode="External"/><Relationship Id="rId19" Type="http://schemas.openxmlformats.org/officeDocument/2006/relationships/hyperlink" Target="https://pallyy.com/tools/tweet-generator" TargetMode="External"/><Relationship Id="rId4" Type="http://schemas.openxmlformats.org/officeDocument/2006/relationships/hyperlink" Target="https://gamma.app/" TargetMode="External"/><Relationship Id="rId9" Type="http://schemas.openxmlformats.org/officeDocument/2006/relationships/hyperlink" Target="https://classx.org/book-chat/" TargetMode="External"/><Relationship Id="rId14" Type="http://schemas.openxmlformats.org/officeDocument/2006/relationships/hyperlink" Target="https://app.conker.ai/activity/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hyperlink" Target="https://autoclassmate.io/would-you-rather-question-generator-responses/?eid=88c02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6319599" y="1257300"/>
            <a:ext cx="7477601" cy="2499598"/>
          </a:xfrm>
          <a:prstGeom prst="rect">
            <a:avLst/>
          </a:prstGeom>
          <a:noFill/>
          <a:ln/>
        </p:spPr>
        <p:txBody>
          <a:bodyPr wrap="square" rtlCol="0" anchor="t"/>
          <a:lstStyle/>
          <a:p>
            <a:pPr marL="0" indent="0">
              <a:lnSpc>
                <a:spcPts val="6561"/>
              </a:lnSpc>
              <a:buNone/>
            </a:pPr>
            <a:r>
              <a:rPr lang="en-US" sz="5249" b="1" dirty="0">
                <a:solidFill>
                  <a:srgbClr val="C6BFEE"/>
                </a:solidFill>
                <a:latin typeface="Prompt" pitchFamily="34" charset="0"/>
                <a:ea typeface="Prompt" pitchFamily="34" charset="-122"/>
                <a:cs typeface="Prompt" pitchFamily="34" charset="-120"/>
              </a:rPr>
              <a:t>AI-powered Innovative Teaching for Gifted students</a:t>
            </a:r>
            <a:endParaRPr lang="en-US" sz="5249" dirty="0"/>
          </a:p>
        </p:txBody>
      </p:sp>
      <p:sp>
        <p:nvSpPr>
          <p:cNvPr id="5" name="Text 2"/>
          <p:cNvSpPr/>
          <p:nvPr/>
        </p:nvSpPr>
        <p:spPr>
          <a:xfrm>
            <a:off x="6319599" y="4090154"/>
            <a:ext cx="7477601" cy="1066205"/>
          </a:xfrm>
          <a:prstGeom prst="rect">
            <a:avLst/>
          </a:prstGeom>
          <a:noFill/>
          <a:ln/>
        </p:spPr>
        <p:txBody>
          <a:bodyPr wrap="square" rtlCol="0" anchor="t"/>
          <a:lstStyle/>
          <a:p>
            <a:pPr marL="0" indent="0">
              <a:lnSpc>
                <a:spcPts val="2799"/>
              </a:lnSpc>
              <a:buNone/>
            </a:pPr>
            <a:r>
              <a:rPr lang="en-US" sz="1750" dirty="0">
                <a:solidFill>
                  <a:srgbClr val="DAD8E9"/>
                </a:solidFill>
                <a:latin typeface="Mukta" pitchFamily="34" charset="0"/>
                <a:ea typeface="Mukta" pitchFamily="34" charset="-122"/>
                <a:cs typeface="Mukta" pitchFamily="34" charset="-120"/>
              </a:rPr>
              <a:t>Gifted students have unique needs that require personalized solutions. Advances in AI have made it possible to harness technology to identify and nurture their potential.</a:t>
            </a:r>
            <a:endParaRPr lang="en-US" sz="1750" dirty="0"/>
          </a:p>
        </p:txBody>
      </p:sp>
      <p:sp>
        <p:nvSpPr>
          <p:cNvPr id="6" name="Text 3"/>
          <p:cNvSpPr/>
          <p:nvPr/>
        </p:nvSpPr>
        <p:spPr>
          <a:xfrm>
            <a:off x="6319599" y="5406271"/>
            <a:ext cx="7477601" cy="355402"/>
          </a:xfrm>
          <a:prstGeom prst="rect">
            <a:avLst/>
          </a:prstGeom>
          <a:noFill/>
          <a:ln/>
        </p:spPr>
        <p:txBody>
          <a:bodyPr wrap="none" rtlCol="0" anchor="t"/>
          <a:lstStyle/>
          <a:p>
            <a:pPr marL="0" indent="0">
              <a:lnSpc>
                <a:spcPts val="2799"/>
              </a:lnSpc>
              <a:buNone/>
            </a:pPr>
            <a:r>
              <a:rPr lang="en-US" sz="1750" b="1" dirty="0">
                <a:solidFill>
                  <a:srgbClr val="DAD8E9"/>
                </a:solidFill>
                <a:latin typeface="Mukta" pitchFamily="34" charset="0"/>
                <a:ea typeface="Mukta" pitchFamily="34" charset="-122"/>
                <a:cs typeface="Mukta" pitchFamily="34" charset="-120"/>
              </a:rPr>
              <a:t> Dajana Jelavić</a:t>
            </a:r>
            <a:endParaRPr lang="en-US" sz="1750" dirty="0"/>
          </a:p>
        </p:txBody>
      </p:sp>
      <p:sp>
        <p:nvSpPr>
          <p:cNvPr id="7" name="Text 4"/>
          <p:cNvSpPr/>
          <p:nvPr/>
        </p:nvSpPr>
        <p:spPr>
          <a:xfrm>
            <a:off x="6319599" y="6011585"/>
            <a:ext cx="7477601" cy="355402"/>
          </a:xfrm>
          <a:prstGeom prst="rect">
            <a:avLst/>
          </a:prstGeom>
          <a:noFill/>
          <a:ln/>
        </p:spPr>
        <p:txBody>
          <a:bodyPr wrap="none" rtlCol="0" anchor="t"/>
          <a:lstStyle/>
          <a:p>
            <a:pPr marL="0" indent="0">
              <a:lnSpc>
                <a:spcPts val="2799"/>
              </a:lnSpc>
              <a:buNone/>
            </a:pPr>
            <a:r>
              <a:rPr lang="en-US" sz="1750" b="1" dirty="0">
                <a:solidFill>
                  <a:srgbClr val="DAD8E9"/>
                </a:solidFill>
                <a:latin typeface="Mukta" pitchFamily="34" charset="0"/>
                <a:ea typeface="Mukta" pitchFamily="34" charset="-122"/>
                <a:cs typeface="Mukta" pitchFamily="34" charset="-120"/>
              </a:rPr>
              <a:t> English teacher mentor</a:t>
            </a:r>
            <a:endParaRPr lang="en-US" sz="1750" dirty="0"/>
          </a:p>
        </p:txBody>
      </p:sp>
      <p:sp>
        <p:nvSpPr>
          <p:cNvPr id="8" name="Text 5"/>
          <p:cNvSpPr/>
          <p:nvPr/>
        </p:nvSpPr>
        <p:spPr>
          <a:xfrm>
            <a:off x="6319599" y="6616898"/>
            <a:ext cx="7477601" cy="355402"/>
          </a:xfrm>
          <a:prstGeom prst="rect">
            <a:avLst/>
          </a:prstGeom>
          <a:noFill/>
          <a:ln/>
        </p:spPr>
        <p:txBody>
          <a:bodyPr wrap="none" rtlCol="0" anchor="t"/>
          <a:lstStyle/>
          <a:p>
            <a:pPr marL="0" indent="0">
              <a:lnSpc>
                <a:spcPts val="2799"/>
              </a:lnSpc>
              <a:buNone/>
            </a:pPr>
            <a:r>
              <a:rPr lang="en-US" sz="1750" b="1" dirty="0">
                <a:solidFill>
                  <a:srgbClr val="DAD8E9"/>
                </a:solidFill>
                <a:latin typeface="Mukta" pitchFamily="34" charset="0"/>
                <a:ea typeface="Mukta" pitchFamily="34" charset="-122"/>
                <a:cs typeface="Mukta" pitchFamily="34" charset="-120"/>
              </a:rPr>
              <a:t> Jure Kaštelan High School, Omiš</a:t>
            </a:r>
            <a:endParaRPr lang="en-US" sz="1750" dirty="0"/>
          </a:p>
        </p:txBody>
      </p:sp>
      <p:pic>
        <p:nvPicPr>
          <p:cNvPr id="9"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1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0478">
            <a:solidFill>
              <a:srgbClr val="FFFFFF">
                <a:alpha val="16000"/>
              </a:srgbClr>
            </a:solidFill>
            <a:prstDash val="solid"/>
          </a:ln>
        </p:spPr>
      </p:sp>
      <p:sp>
        <p:nvSpPr>
          <p:cNvPr id="4" name="Text 1"/>
          <p:cNvSpPr/>
          <p:nvPr/>
        </p:nvSpPr>
        <p:spPr>
          <a:xfrm>
            <a:off x="3742492" y="466011"/>
            <a:ext cx="3384590" cy="528757"/>
          </a:xfrm>
          <a:prstGeom prst="rect">
            <a:avLst/>
          </a:prstGeom>
          <a:noFill/>
          <a:ln/>
        </p:spPr>
        <p:txBody>
          <a:bodyPr wrap="none" rtlCol="0" anchor="t"/>
          <a:lstStyle/>
          <a:p>
            <a:pPr marL="0" indent="0">
              <a:lnSpc>
                <a:spcPts val="4164"/>
              </a:lnSpc>
              <a:buNone/>
            </a:pPr>
            <a:r>
              <a:rPr lang="en-US" sz="3331" dirty="0">
                <a:solidFill>
                  <a:srgbClr val="C6BFEE"/>
                </a:solidFill>
                <a:latin typeface="Prompt" pitchFamily="34" charset="0"/>
                <a:ea typeface="Prompt" pitchFamily="34" charset="-122"/>
                <a:cs typeface="Prompt" pitchFamily="34" charset="-120"/>
              </a:rPr>
              <a:t>AI      </a:t>
            </a:r>
            <a:endParaRPr lang="en-US" sz="3331" dirty="0"/>
          </a:p>
        </p:txBody>
      </p:sp>
      <p:sp>
        <p:nvSpPr>
          <p:cNvPr id="5" name="Text 2"/>
          <p:cNvSpPr/>
          <p:nvPr/>
        </p:nvSpPr>
        <p:spPr>
          <a:xfrm>
            <a:off x="4080867" y="1333143"/>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autoclassmate.io</a:t>
            </a:r>
            <a:endParaRPr lang="en-US" sz="1666" dirty="0"/>
          </a:p>
        </p:txBody>
      </p:sp>
      <p:sp>
        <p:nvSpPr>
          <p:cNvPr id="6" name="Text 3"/>
          <p:cNvSpPr/>
          <p:nvPr/>
        </p:nvSpPr>
        <p:spPr>
          <a:xfrm>
            <a:off x="4080867" y="1739265"/>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character.ai</a:t>
            </a:r>
            <a:endParaRPr lang="en-US" sz="1666" dirty="0"/>
          </a:p>
        </p:txBody>
      </p:sp>
      <p:sp>
        <p:nvSpPr>
          <p:cNvPr id="7" name="Text 4"/>
          <p:cNvSpPr/>
          <p:nvPr/>
        </p:nvSpPr>
        <p:spPr>
          <a:xfrm>
            <a:off x="4080867" y="2145387"/>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6">
                  <a:extLst>
                    <a:ext uri="{A12FA001-AC4F-418D-AE19-62706E023703}">
                      <ahyp:hlinkClr xmlns:ahyp="http://schemas.microsoft.com/office/drawing/2018/hyperlinkcolor" val="tx"/>
                    </a:ext>
                  </a:extLst>
                </a:hlinkClick>
              </a:rPr>
              <a:t>chatGPT</a:t>
            </a:r>
            <a:endParaRPr lang="en-US" sz="1666" dirty="0"/>
          </a:p>
        </p:txBody>
      </p:sp>
      <p:sp>
        <p:nvSpPr>
          <p:cNvPr id="8" name="Text 5"/>
          <p:cNvSpPr/>
          <p:nvPr/>
        </p:nvSpPr>
        <p:spPr>
          <a:xfrm>
            <a:off x="4080867" y="2551509"/>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7">
                  <a:extLst>
                    <a:ext uri="{A12FA001-AC4F-418D-AE19-62706E023703}">
                      <ahyp:hlinkClr xmlns:ahyp="http://schemas.microsoft.com/office/drawing/2018/hyperlinkcolor" val="tx"/>
                    </a:ext>
                  </a:extLst>
                </a:hlinkClick>
              </a:rPr>
              <a:t>classX</a:t>
            </a:r>
            <a:endParaRPr lang="en-US" sz="1666" dirty="0"/>
          </a:p>
        </p:txBody>
      </p:sp>
      <p:sp>
        <p:nvSpPr>
          <p:cNvPr id="9" name="Text 6"/>
          <p:cNvSpPr/>
          <p:nvPr/>
        </p:nvSpPr>
        <p:spPr>
          <a:xfrm>
            <a:off x="4080867" y="2957632"/>
            <a:ext cx="6807041" cy="338495"/>
          </a:xfrm>
          <a:prstGeom prst="rect">
            <a:avLst/>
          </a:prstGeom>
          <a:noFill/>
          <a:ln/>
        </p:spPr>
        <p:txBody>
          <a:bodyPr wrap="none" lIns="91440" tIns="45720" rIns="91440" bIns="45720" rtlCol="0" anchor="t"/>
          <a:lstStyle/>
          <a:p>
            <a:pPr algn="l">
              <a:lnSpc>
                <a:spcPts val="2665"/>
              </a:lnSpc>
              <a:buSzPct val="100000"/>
            </a:pPr>
            <a:endParaRPr lang="en-US" sz="1650" u="sng" dirty="0">
              <a:solidFill>
                <a:srgbClr val="A95B95"/>
              </a:solidFill>
              <a:latin typeface="Mukta"/>
            </a:endParaRPr>
          </a:p>
        </p:txBody>
      </p:sp>
      <p:sp>
        <p:nvSpPr>
          <p:cNvPr id="10" name="Text 7"/>
          <p:cNvSpPr/>
          <p:nvPr/>
        </p:nvSpPr>
        <p:spPr>
          <a:xfrm>
            <a:off x="4080867" y="3363754"/>
            <a:ext cx="6807041" cy="338495"/>
          </a:xfrm>
          <a:prstGeom prst="rect">
            <a:avLst/>
          </a:prstGeom>
          <a:noFill/>
          <a:ln/>
        </p:spPr>
        <p:txBody>
          <a:bodyPr wrap="none" lIns="91440" tIns="45720" rIns="91440" bIns="45720"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8">
                  <a:extLst>
                    <a:ext uri="{A12FA001-AC4F-418D-AE19-62706E023703}">
                      <ahyp:hlinkClr xmlns:ahyp="http://schemas.microsoft.com/office/drawing/2018/hyperlinkcolor" val="tx"/>
                    </a:ext>
                  </a:extLst>
                </a:hlinkClick>
              </a:rPr>
              <a:t>bard</a:t>
            </a:r>
            <a:endParaRPr lang="en-US" sz="1650">
              <a:ea typeface="Calibri" panose="020F0502020204030204"/>
              <a:cs typeface="Calibri" panose="020F0502020204030204"/>
            </a:endParaRPr>
          </a:p>
        </p:txBody>
      </p:sp>
      <p:sp>
        <p:nvSpPr>
          <p:cNvPr id="11" name="Text 8"/>
          <p:cNvSpPr/>
          <p:nvPr/>
        </p:nvSpPr>
        <p:spPr>
          <a:xfrm>
            <a:off x="4080867" y="3769876"/>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9">
                  <a:extLst>
                    <a:ext uri="{A12FA001-AC4F-418D-AE19-62706E023703}">
                      <ahyp:hlinkClr xmlns:ahyp="http://schemas.microsoft.com/office/drawing/2018/hyperlinkcolor" val="tx"/>
                    </a:ext>
                  </a:extLst>
                </a:hlinkClick>
              </a:rPr>
              <a:t>curipod</a:t>
            </a:r>
            <a:endParaRPr lang="en-US" sz="1666" dirty="0"/>
          </a:p>
        </p:txBody>
      </p:sp>
      <p:sp>
        <p:nvSpPr>
          <p:cNvPr id="12" name="Text 9"/>
          <p:cNvSpPr/>
          <p:nvPr/>
        </p:nvSpPr>
        <p:spPr>
          <a:xfrm>
            <a:off x="4080867" y="4175998"/>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0">
                  <a:extLst>
                    <a:ext uri="{A12FA001-AC4F-418D-AE19-62706E023703}">
                      <ahyp:hlinkClr xmlns:ahyp="http://schemas.microsoft.com/office/drawing/2018/hyperlinkcolor" val="tx"/>
                    </a:ext>
                  </a:extLst>
                </a:hlinkClick>
              </a:rPr>
              <a:t>eduaide.AI</a:t>
            </a:r>
            <a:endParaRPr lang="en-US" sz="1666" dirty="0"/>
          </a:p>
        </p:txBody>
      </p:sp>
      <p:sp>
        <p:nvSpPr>
          <p:cNvPr id="13" name="Text 10"/>
          <p:cNvSpPr/>
          <p:nvPr/>
        </p:nvSpPr>
        <p:spPr>
          <a:xfrm>
            <a:off x="4080867" y="4582120"/>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1">
                  <a:extLst>
                    <a:ext uri="{A12FA001-AC4F-418D-AE19-62706E023703}">
                      <ahyp:hlinkClr xmlns:ahyp="http://schemas.microsoft.com/office/drawing/2018/hyperlinkcolor" val="tx"/>
                    </a:ext>
                  </a:extLst>
                </a:hlinkClick>
              </a:rPr>
              <a:t>wepik</a:t>
            </a:r>
            <a:r>
              <a:rPr lang="en-US" sz="1666" dirty="0">
                <a:solidFill>
                  <a:srgbClr val="A95B95"/>
                </a:solidFill>
                <a:latin typeface="Mukta" pitchFamily="34" charset="0"/>
                <a:ea typeface="Mukta" pitchFamily="34" charset="-122"/>
                <a:cs typeface="Mukta" pitchFamily="34" charset="-120"/>
              </a:rPr>
              <a:t>.ai</a:t>
            </a:r>
            <a:endParaRPr lang="en-US" sz="1666" dirty="0"/>
          </a:p>
        </p:txBody>
      </p:sp>
      <p:sp>
        <p:nvSpPr>
          <p:cNvPr id="14" name="Text 11"/>
          <p:cNvSpPr/>
          <p:nvPr/>
        </p:nvSpPr>
        <p:spPr>
          <a:xfrm>
            <a:off x="4080867" y="4988243"/>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2">
                  <a:extLst>
                    <a:ext uri="{A12FA001-AC4F-418D-AE19-62706E023703}">
                      <ahyp:hlinkClr xmlns:ahyp="http://schemas.microsoft.com/office/drawing/2018/hyperlinkcolor" val="tx"/>
                    </a:ext>
                  </a:extLst>
                </a:hlinkClick>
              </a:rPr>
              <a:t>conker</a:t>
            </a:r>
            <a:r>
              <a:rPr lang="en-US" sz="1666" dirty="0">
                <a:solidFill>
                  <a:srgbClr val="A95B95"/>
                </a:solidFill>
                <a:latin typeface="Mukta" pitchFamily="34" charset="0"/>
                <a:ea typeface="Mukta" pitchFamily="34" charset="-122"/>
                <a:cs typeface="Mukta" pitchFamily="34" charset="-120"/>
              </a:rPr>
              <a:t>.ai</a:t>
            </a:r>
            <a:endParaRPr lang="en-US" sz="1666" dirty="0"/>
          </a:p>
        </p:txBody>
      </p:sp>
      <p:sp>
        <p:nvSpPr>
          <p:cNvPr id="15" name="Text 12"/>
          <p:cNvSpPr/>
          <p:nvPr/>
        </p:nvSpPr>
        <p:spPr>
          <a:xfrm>
            <a:off x="4080867" y="5394365"/>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3">
                  <a:extLst>
                    <a:ext uri="{A12FA001-AC4F-418D-AE19-62706E023703}">
                      <ahyp:hlinkClr xmlns:ahyp="http://schemas.microsoft.com/office/drawing/2018/hyperlinkcolor" val="tx"/>
                    </a:ext>
                  </a:extLst>
                </a:hlinkClick>
              </a:rPr>
              <a:t>studio.d-id</a:t>
            </a:r>
            <a:endParaRPr lang="en-US" sz="1666" dirty="0"/>
          </a:p>
        </p:txBody>
      </p:sp>
      <p:sp>
        <p:nvSpPr>
          <p:cNvPr id="16" name="Text 13"/>
          <p:cNvSpPr/>
          <p:nvPr/>
        </p:nvSpPr>
        <p:spPr>
          <a:xfrm>
            <a:off x="4080867" y="5800487"/>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4">
                  <a:extLst>
                    <a:ext uri="{A12FA001-AC4F-418D-AE19-62706E023703}">
                      <ahyp:hlinkClr xmlns:ahyp="http://schemas.microsoft.com/office/drawing/2018/hyperlinkcolor" val="tx"/>
                    </a:ext>
                  </a:extLst>
                </a:hlinkClick>
              </a:rPr>
              <a:t>https://www.supermeme.ai/</a:t>
            </a:r>
            <a:endParaRPr lang="en-US" sz="1666" dirty="0"/>
          </a:p>
        </p:txBody>
      </p:sp>
      <p:sp>
        <p:nvSpPr>
          <p:cNvPr id="17" name="Text 14"/>
          <p:cNvSpPr/>
          <p:nvPr/>
        </p:nvSpPr>
        <p:spPr>
          <a:xfrm>
            <a:off x="4080867" y="6206609"/>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5">
                  <a:extLst>
                    <a:ext uri="{A12FA001-AC4F-418D-AE19-62706E023703}">
                      <ahyp:hlinkClr xmlns:ahyp="http://schemas.microsoft.com/office/drawing/2018/hyperlinkcolor" val="tx"/>
                    </a:ext>
                  </a:extLst>
                </a:hlinkClick>
              </a:rPr>
              <a:t>https://www.debate-devil.com/en</a:t>
            </a:r>
            <a:endParaRPr lang="en-US" sz="1666" dirty="0"/>
          </a:p>
        </p:txBody>
      </p:sp>
      <p:sp>
        <p:nvSpPr>
          <p:cNvPr id="18" name="Text 15"/>
          <p:cNvSpPr/>
          <p:nvPr/>
        </p:nvSpPr>
        <p:spPr>
          <a:xfrm>
            <a:off x="4080867" y="6612731"/>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6">
                  <a:extLst>
                    <a:ext uri="{A12FA001-AC4F-418D-AE19-62706E023703}">
                      <ahyp:hlinkClr xmlns:ahyp="http://schemas.microsoft.com/office/drawing/2018/hyperlinkcolor" val="tx"/>
                    </a:ext>
                  </a:extLst>
                </a:hlinkClick>
              </a:rPr>
              <a:t>https://interviewsby.ai/</a:t>
            </a:r>
            <a:endParaRPr lang="en-US" sz="1666" dirty="0"/>
          </a:p>
        </p:txBody>
      </p:sp>
      <p:sp>
        <p:nvSpPr>
          <p:cNvPr id="19" name="Text 16"/>
          <p:cNvSpPr/>
          <p:nvPr/>
        </p:nvSpPr>
        <p:spPr>
          <a:xfrm>
            <a:off x="4080867" y="7018853"/>
            <a:ext cx="6807041" cy="338495"/>
          </a:xfrm>
          <a:prstGeom prst="rect">
            <a:avLst/>
          </a:prstGeom>
          <a:noFill/>
          <a:ln/>
        </p:spPr>
        <p:txBody>
          <a:bodyPr wrap="none" rtlCol="0" anchor="t"/>
          <a:lstStyle/>
          <a:p>
            <a:pPr marL="342900" indent="-342900" algn="l">
              <a:lnSpc>
                <a:spcPts val="2665"/>
              </a:lnSpc>
              <a:buSzPct val="100000"/>
              <a:buChar char="•"/>
            </a:pPr>
            <a:r>
              <a:rPr lang="en-US" sz="1666" dirty="0">
                <a:solidFill>
                  <a:srgbClr val="DAD8E9"/>
                </a:solidFill>
                <a:latin typeface="Mukta" pitchFamily="34" charset="0"/>
                <a:ea typeface="Mukta" pitchFamily="34" charset="-122"/>
                <a:cs typeface="Mukta" pitchFamily="34" charset="-120"/>
              </a:rPr>
              <a:t> </a:t>
            </a:r>
            <a:r>
              <a:rPr lang="en-US" sz="1666" u="sng" dirty="0">
                <a:solidFill>
                  <a:srgbClr val="A95B95"/>
                </a:solidFill>
                <a:latin typeface="Mukta" pitchFamily="34" charset="0"/>
                <a:ea typeface="Mukta" pitchFamily="34" charset="-122"/>
                <a:cs typeface="Mukta" pitchFamily="34" charset="-120"/>
                <a:hlinkClick r:id="rId17">
                  <a:extLst>
                    <a:ext uri="{A12FA001-AC4F-418D-AE19-62706E023703}">
                      <ahyp:hlinkClr xmlns:ahyp="http://schemas.microsoft.com/office/drawing/2018/hyperlinkcolor" val="tx"/>
                    </a:ext>
                  </a:extLst>
                </a:hlinkClick>
              </a:rPr>
              <a:t>https://test-english.com/</a:t>
            </a:r>
            <a:endParaRPr lang="en-US" sz="1666" dirty="0"/>
          </a:p>
        </p:txBody>
      </p:sp>
      <p:sp>
        <p:nvSpPr>
          <p:cNvPr id="20" name="Text 17"/>
          <p:cNvSpPr/>
          <p:nvPr/>
        </p:nvSpPr>
        <p:spPr>
          <a:xfrm>
            <a:off x="4080867" y="7424976"/>
            <a:ext cx="6807041" cy="338495"/>
          </a:xfrm>
          <a:prstGeom prst="rect">
            <a:avLst/>
          </a:prstGeom>
          <a:noFill/>
          <a:ln/>
        </p:spPr>
        <p:txBody>
          <a:bodyPr wrap="none" rtlCol="0" anchor="t"/>
          <a:lstStyle/>
          <a:p>
            <a:pPr marL="342900" indent="-342900" algn="l">
              <a:lnSpc>
                <a:spcPts val="2665"/>
              </a:lnSpc>
              <a:buSzPct val="100000"/>
              <a:buChar char="•"/>
            </a:pPr>
            <a:r>
              <a:rPr lang="en-US" sz="1666" u="sng" dirty="0">
                <a:solidFill>
                  <a:srgbClr val="A95B95"/>
                </a:solidFill>
                <a:latin typeface="Mukta" pitchFamily="34" charset="0"/>
                <a:ea typeface="Mukta" pitchFamily="34" charset="-122"/>
                <a:cs typeface="Mukta" pitchFamily="34" charset="-120"/>
                <a:hlinkClick r:id="rId18">
                  <a:extLst>
                    <a:ext uri="{A12FA001-AC4F-418D-AE19-62706E023703}">
                      <ahyp:hlinkClr xmlns:ahyp="http://schemas.microsoft.com/office/drawing/2018/hyperlinkcolor" val="tx"/>
                    </a:ext>
                  </a:extLst>
                </a:hlinkClick>
              </a:rPr>
              <a:t>https://pallyy.com/tools/tweet-generator</a:t>
            </a:r>
            <a:endParaRPr lang="en-US" sz="1666" dirty="0"/>
          </a:p>
        </p:txBody>
      </p:sp>
      <p:pic>
        <p:nvPicPr>
          <p:cNvPr id="21" name="Image 1" descr="preencoded.png">
            <a:hlinkClick r:id="rId19"/>
          </p:cNvPr>
          <p:cNvPicPr>
            <a:picLocks noChangeAspect="1"/>
          </p:cNvPicPr>
          <p:nvPr/>
        </p:nvPicPr>
        <p:blipFill>
          <a:blip r:embed="rId20"/>
          <a:stretch>
            <a:fillRect/>
          </a:stretch>
        </p:blipFill>
        <p:spPr>
          <a:xfrm>
            <a:off x="12242153" y="7589520"/>
            <a:ext cx="2296807" cy="548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pic>
        <p:nvPicPr>
          <p:cNvPr id="4" name="Image 1" descr="preencoded.png"/>
          <p:cNvPicPr>
            <a:picLocks noChangeAspect="1"/>
          </p:cNvPicPr>
          <p:nvPr/>
        </p:nvPicPr>
        <p:blipFill>
          <a:blip r:embed="rId4"/>
          <a:stretch>
            <a:fillRect/>
          </a:stretch>
        </p:blipFill>
        <p:spPr>
          <a:xfrm>
            <a:off x="5586293" y="972145"/>
            <a:ext cx="3457694" cy="5257681"/>
          </a:xfrm>
          <a:prstGeom prst="rect">
            <a:avLst/>
          </a:prstGeom>
        </p:spPr>
      </p:pic>
      <p:sp>
        <p:nvSpPr>
          <p:cNvPr id="5" name="Text 1"/>
          <p:cNvSpPr/>
          <p:nvPr/>
        </p:nvSpPr>
        <p:spPr>
          <a:xfrm>
            <a:off x="2624376" y="6563082"/>
            <a:ext cx="4443889" cy="694373"/>
          </a:xfrm>
          <a:prstGeom prst="rect">
            <a:avLst/>
          </a:prstGeom>
          <a:noFill/>
          <a:ln/>
        </p:spPr>
        <p:txBody>
          <a:bodyPr wrap="none" rtlCol="0" anchor="t"/>
          <a:lstStyle/>
          <a:p>
            <a:pPr marL="0" indent="0">
              <a:lnSpc>
                <a:spcPts val="5468"/>
              </a:lnSpc>
              <a:buNone/>
            </a:pPr>
            <a:endParaRPr lang="en-US" sz="4374" dirty="0"/>
          </a:p>
        </p:txBody>
      </p:sp>
      <p:pic>
        <p:nvPicPr>
          <p:cNvPr id="6"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23446"/>
            <a:ext cx="14630400" cy="22057519"/>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6567130" cy="1458039"/>
          </a:xfrm>
          <a:prstGeom prst="rect">
            <a:avLst/>
          </a:prstGeom>
          <a:noFill/>
          <a:ln/>
        </p:spPr>
        <p:txBody>
          <a:bodyPr wrap="squar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Beyond text: Empowering Equality through Literature,AI and Social Media</a:t>
            </a:r>
            <a:endParaRPr lang="en-US" sz="3062" dirty="0"/>
          </a:p>
        </p:txBody>
      </p:sp>
      <p:sp>
        <p:nvSpPr>
          <p:cNvPr id="5" name="Text 2"/>
          <p:cNvSpPr/>
          <p:nvPr/>
        </p:nvSpPr>
        <p:spPr>
          <a:xfrm>
            <a:off x="4031575" y="2196703"/>
            <a:ext cx="6567130" cy="248722"/>
          </a:xfrm>
          <a:prstGeom prst="rect">
            <a:avLst/>
          </a:prstGeom>
          <a:noFill/>
          <a:ln/>
        </p:spPr>
        <p:txBody>
          <a:bodyPr wrap="non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                                                                                                                  or </a:t>
            </a:r>
            <a:endParaRPr lang="en-US" sz="1225" dirty="0"/>
          </a:p>
        </p:txBody>
      </p:sp>
      <p:sp>
        <p:nvSpPr>
          <p:cNvPr id="6" name="Text 3"/>
          <p:cNvSpPr/>
          <p:nvPr/>
        </p:nvSpPr>
        <p:spPr>
          <a:xfrm>
            <a:off x="4031575" y="2620328"/>
            <a:ext cx="6567130" cy="621983"/>
          </a:xfrm>
          <a:prstGeom prst="rect">
            <a:avLst/>
          </a:prstGeom>
          <a:noFill/>
          <a:ln/>
        </p:spPr>
        <p:txBody>
          <a:bodyPr wrap="square" rtlCol="0" anchor="t"/>
          <a:lstStyle/>
          <a:p>
            <a:pPr marL="0" indent="0">
              <a:lnSpc>
                <a:spcPts val="2449"/>
              </a:lnSpc>
              <a:buNone/>
            </a:pPr>
            <a:r>
              <a:rPr lang="en-US" sz="1531" dirty="0">
                <a:solidFill>
                  <a:srgbClr val="DAD8E9"/>
                </a:solidFill>
                <a:latin typeface="Mukta" pitchFamily="34" charset="0"/>
                <a:ea typeface="Mukta" pitchFamily="34" charset="-122"/>
                <a:cs typeface="Mukta" pitchFamily="34" charset="-120"/>
              </a:rPr>
              <a:t>Pride and Prejudice (Jane Austin)+AI tools+SDG 4(inclusive education)+SDG5 (gender equality)+social media(</a:t>
            </a:r>
            <a:r>
              <a:rPr lang="en-US" sz="1531" b="1" i="1" dirty="0">
                <a:solidFill>
                  <a:srgbClr val="DAD8E9"/>
                </a:solidFill>
                <a:latin typeface="Mukta" pitchFamily="34" charset="0"/>
                <a:ea typeface="Mukta" pitchFamily="34" charset="-122"/>
                <a:cs typeface="Mukta" pitchFamily="34" charset="-120"/>
              </a:rPr>
              <a:t>Twitter</a:t>
            </a:r>
            <a:r>
              <a:rPr lang="en-US" sz="1531" dirty="0">
                <a:solidFill>
                  <a:srgbClr val="DAD8E9"/>
                </a:solidFill>
                <a:latin typeface="Mukta" pitchFamily="34" charset="0"/>
                <a:ea typeface="Mukta" pitchFamily="34" charset="-122"/>
                <a:cs typeface="Mukta" pitchFamily="34" charset="-120"/>
              </a:rPr>
              <a:t>)</a:t>
            </a:r>
            <a:endParaRPr lang="en-US" sz="1531" dirty="0"/>
          </a:p>
        </p:txBody>
      </p:sp>
      <p:sp>
        <p:nvSpPr>
          <p:cNvPr id="7" name="Text 4"/>
          <p:cNvSpPr/>
          <p:nvPr/>
        </p:nvSpPr>
        <p:spPr>
          <a:xfrm>
            <a:off x="4031575" y="3417213"/>
            <a:ext cx="6567130" cy="1243965"/>
          </a:xfrm>
          <a:prstGeom prst="rect">
            <a:avLst/>
          </a:prstGeom>
          <a:noFill/>
          <a:ln/>
        </p:spPr>
        <p:txBody>
          <a:bodyPr wrap="squar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Objective:</a:t>
            </a:r>
            <a:r>
              <a:rPr lang="en-US" sz="1531" dirty="0">
                <a:solidFill>
                  <a:srgbClr val="DAD8E9"/>
                </a:solidFill>
                <a:latin typeface="Mukta" pitchFamily="34" charset="0"/>
                <a:ea typeface="Mukta" pitchFamily="34" charset="-122"/>
                <a:cs typeface="Mukta" pitchFamily="34" charset="-120"/>
              </a:rPr>
              <a:t> Empower students to critically analyze themes of inclusive education and gender equality in Jane Austen's "Pride and Prejudice." Utilize AI tools and social media platforms like Twitter to enhance their understanding and encourage them to become advocates for these issues.</a:t>
            </a:r>
            <a:endParaRPr lang="en-US" sz="1531" dirty="0"/>
          </a:p>
        </p:txBody>
      </p:sp>
      <p:sp>
        <p:nvSpPr>
          <p:cNvPr id="8" name="Text 5"/>
          <p:cNvSpPr/>
          <p:nvPr/>
        </p:nvSpPr>
        <p:spPr>
          <a:xfrm>
            <a:off x="4031575" y="4894421"/>
            <a:ext cx="4770120" cy="291703"/>
          </a:xfrm>
          <a:prstGeom prst="rect">
            <a:avLst/>
          </a:prstGeom>
          <a:noFill/>
          <a:ln/>
        </p:spPr>
        <p:txBody>
          <a:bodyPr wrap="none" rtlCol="0" anchor="t"/>
          <a:lstStyle/>
          <a:p>
            <a:pPr marL="0" indent="0">
              <a:lnSpc>
                <a:spcPts val="2296"/>
              </a:lnSpc>
              <a:buNone/>
            </a:pPr>
            <a:r>
              <a:rPr lang="en-US" sz="1837" dirty="0">
                <a:solidFill>
                  <a:srgbClr val="C6BFEE"/>
                </a:solidFill>
                <a:latin typeface="Prompt" pitchFamily="34" charset="0"/>
                <a:ea typeface="Prompt" pitchFamily="34" charset="-122"/>
                <a:cs typeface="Prompt" pitchFamily="34" charset="-120"/>
              </a:rPr>
              <a:t>                            Outline of the lesson</a:t>
            </a:r>
            <a:endParaRPr lang="en-US" sz="1837" dirty="0"/>
          </a:p>
        </p:txBody>
      </p:sp>
      <p:sp>
        <p:nvSpPr>
          <p:cNvPr id="9" name="Shape 6"/>
          <p:cNvSpPr/>
          <p:nvPr/>
        </p:nvSpPr>
        <p:spPr>
          <a:xfrm>
            <a:off x="4031575" y="5419368"/>
            <a:ext cx="6567130" cy="16210478"/>
          </a:xfrm>
          <a:prstGeom prst="roundRect">
            <a:avLst>
              <a:gd name="adj" fmla="val 1066"/>
            </a:avLst>
          </a:prstGeom>
          <a:noFill/>
          <a:ln w="9644">
            <a:solidFill>
              <a:srgbClr val="FFFFFF">
                <a:alpha val="24000"/>
              </a:srgbClr>
            </a:solidFill>
            <a:prstDash val="solid"/>
          </a:ln>
        </p:spPr>
      </p:sp>
      <p:sp>
        <p:nvSpPr>
          <p:cNvPr id="10" name="Shape 7"/>
          <p:cNvSpPr/>
          <p:nvPr/>
        </p:nvSpPr>
        <p:spPr>
          <a:xfrm>
            <a:off x="7311958" y="5651750"/>
            <a:ext cx="6547128" cy="1445300"/>
          </a:xfrm>
          <a:prstGeom prst="rect">
            <a:avLst/>
          </a:prstGeom>
          <a:solidFill>
            <a:srgbClr val="FFFFFF">
              <a:alpha val="4000"/>
            </a:srgbClr>
          </a:solidFill>
          <a:ln/>
        </p:spPr>
      </p:sp>
      <p:sp>
        <p:nvSpPr>
          <p:cNvPr id="11" name="Text 8"/>
          <p:cNvSpPr/>
          <p:nvPr/>
        </p:nvSpPr>
        <p:spPr>
          <a:xfrm>
            <a:off x="4197668" y="5529858"/>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Warm-up</a:t>
            </a:r>
            <a:endParaRPr lang="en-US" sz="1225" dirty="0"/>
          </a:p>
        </p:txBody>
      </p:sp>
      <p:sp>
        <p:nvSpPr>
          <p:cNvPr id="12" name="Text 9"/>
          <p:cNvSpPr/>
          <p:nvPr/>
        </p:nvSpPr>
        <p:spPr>
          <a:xfrm>
            <a:off x="6383536" y="5529858"/>
            <a:ext cx="1863447" cy="1243608"/>
          </a:xfrm>
          <a:prstGeom prst="rect">
            <a:avLst/>
          </a:prstGeom>
          <a:noFill/>
          <a:ln/>
        </p:spPr>
        <p:txBody>
          <a:bodyPr wrap="squar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Would you rather questions…on gender equality </a:t>
            </a:r>
            <a:r>
              <a:rPr lang="en-US" sz="1225"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https://autoclassmate.io/tools/would-you-rather-question-generator/</a:t>
            </a:r>
            <a:endParaRPr lang="en-US" sz="1225" dirty="0"/>
          </a:p>
        </p:txBody>
      </p:sp>
      <p:sp>
        <p:nvSpPr>
          <p:cNvPr id="13" name="Text 10"/>
          <p:cNvSpPr/>
          <p:nvPr/>
        </p:nvSpPr>
        <p:spPr>
          <a:xfrm>
            <a:off x="8565594" y="5529858"/>
            <a:ext cx="1867257" cy="497443"/>
          </a:xfrm>
          <a:prstGeom prst="rect">
            <a:avLst/>
          </a:prstGeom>
          <a:noFill/>
          <a:ln/>
        </p:spPr>
        <p:txBody>
          <a:bodyPr wrap="squar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Malala's story: Fighting for Education Against Gender Bias</a:t>
            </a:r>
            <a:endParaRPr lang="en-US" sz="1225" dirty="0"/>
          </a:p>
        </p:txBody>
      </p:sp>
      <p:sp>
        <p:nvSpPr>
          <p:cNvPr id="14" name="Shape 11"/>
          <p:cNvSpPr/>
          <p:nvPr/>
        </p:nvSpPr>
        <p:spPr>
          <a:xfrm>
            <a:off x="4041219" y="6874312"/>
            <a:ext cx="6547128" cy="1445300"/>
          </a:xfrm>
          <a:prstGeom prst="rect">
            <a:avLst/>
          </a:prstGeom>
          <a:solidFill>
            <a:srgbClr val="000000">
              <a:alpha val="4000"/>
            </a:srgbClr>
          </a:solidFill>
          <a:ln/>
        </p:spPr>
      </p:sp>
      <p:sp>
        <p:nvSpPr>
          <p:cNvPr id="15" name="Text 12"/>
          <p:cNvSpPr/>
          <p:nvPr/>
        </p:nvSpPr>
        <p:spPr>
          <a:xfrm>
            <a:off x="4197668" y="6975157"/>
            <a:ext cx="1867257" cy="1243608"/>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Read  P&amp;P online</a:t>
            </a:r>
            <a:r>
              <a:rPr lang="en-US" sz="1225"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https://www.janeausten.org/pride-and-prejudice/pride-and-prejudice-online.php</a:t>
            </a:r>
            <a:endParaRPr lang="en-US" sz="1225" dirty="0"/>
          </a:p>
        </p:txBody>
      </p:sp>
      <p:sp>
        <p:nvSpPr>
          <p:cNvPr id="16" name="Text 13"/>
          <p:cNvSpPr/>
          <p:nvPr/>
        </p:nvSpPr>
        <p:spPr>
          <a:xfrm>
            <a:off x="6383536" y="6975157"/>
            <a:ext cx="1863447" cy="746165"/>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Audiobook with readable text</a:t>
            </a:r>
            <a:r>
              <a:rPr lang="en-US" sz="1225" u="sng" dirty="0">
                <a:solidFill>
                  <a:srgbClr val="A95B95"/>
                </a:solidFill>
                <a:latin typeface="Mukta" pitchFamily="34" charset="0"/>
                <a:ea typeface="Mukta" pitchFamily="34" charset="-122"/>
                <a:cs typeface="Mukta" pitchFamily="34" charset="-120"/>
                <a:hlinkClick r:id="rId6">
                  <a:extLst>
                    <a:ext uri="{A12FA001-AC4F-418D-AE19-62706E023703}">
                      <ahyp:hlinkClr xmlns:ahyp="http://schemas.microsoft.com/office/drawing/2018/hyperlinkcolor" val="tx"/>
                    </a:ext>
                  </a:extLst>
                </a:hlinkClick>
              </a:rPr>
              <a:t>https://youtu.be/ZhxqauL9WbM</a:t>
            </a:r>
            <a:endParaRPr lang="en-US" sz="1225" dirty="0"/>
          </a:p>
        </p:txBody>
      </p:sp>
      <p:sp>
        <p:nvSpPr>
          <p:cNvPr id="17" name="Text 14"/>
          <p:cNvSpPr/>
          <p:nvPr/>
        </p:nvSpPr>
        <p:spPr>
          <a:xfrm>
            <a:off x="8565594" y="6975157"/>
            <a:ext cx="1867257" cy="248722"/>
          </a:xfrm>
          <a:prstGeom prst="rect">
            <a:avLst/>
          </a:prstGeom>
          <a:noFill/>
          <a:ln/>
        </p:spPr>
        <p:txBody>
          <a:bodyPr wrap="none" rtlCol="0" anchor="t"/>
          <a:lstStyle/>
          <a:p>
            <a:pPr marL="0" indent="0">
              <a:lnSpc>
                <a:spcPts val="1960"/>
              </a:lnSpc>
              <a:buNone/>
            </a:pPr>
            <a:endParaRPr lang="en-US" sz="1225" dirty="0"/>
          </a:p>
        </p:txBody>
      </p:sp>
      <p:sp>
        <p:nvSpPr>
          <p:cNvPr id="18" name="Shape 15"/>
          <p:cNvSpPr/>
          <p:nvPr/>
        </p:nvSpPr>
        <p:spPr>
          <a:xfrm>
            <a:off x="4041219" y="8319611"/>
            <a:ext cx="6547128" cy="1289804"/>
          </a:xfrm>
          <a:prstGeom prst="rect">
            <a:avLst/>
          </a:prstGeom>
          <a:solidFill>
            <a:srgbClr val="FFFFFF">
              <a:alpha val="4000"/>
            </a:srgbClr>
          </a:solidFill>
          <a:ln/>
        </p:spPr>
      </p:sp>
      <p:sp>
        <p:nvSpPr>
          <p:cNvPr id="19" name="Text 16"/>
          <p:cNvSpPr/>
          <p:nvPr/>
        </p:nvSpPr>
        <p:spPr>
          <a:xfrm>
            <a:off x="4197668" y="8420457"/>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Book Chat</a:t>
            </a:r>
            <a:endParaRPr lang="en-US" sz="1225" dirty="0"/>
          </a:p>
        </p:txBody>
      </p:sp>
      <p:sp>
        <p:nvSpPr>
          <p:cNvPr id="20" name="Text 17"/>
          <p:cNvSpPr/>
          <p:nvPr/>
        </p:nvSpPr>
        <p:spPr>
          <a:xfrm>
            <a:off x="6383536" y="8420457"/>
            <a:ext cx="1863447" cy="497443"/>
          </a:xfrm>
          <a:prstGeom prst="rect">
            <a:avLst/>
          </a:prstGeom>
          <a:noFill/>
          <a:ln/>
        </p:spPr>
        <p:txBody>
          <a:bodyPr wrap="squar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7">
                  <a:extLst>
                    <a:ext uri="{A12FA001-AC4F-418D-AE19-62706E023703}">
                      <ahyp:hlinkClr xmlns:ahyp="http://schemas.microsoft.com/office/drawing/2018/hyperlinkcolor" val="tx"/>
                    </a:ext>
                  </a:extLst>
                </a:hlinkClick>
              </a:rPr>
              <a:t>https://classx.org/book-chat/</a:t>
            </a:r>
            <a:r>
              <a:rPr lang="en-US" sz="1225" dirty="0">
                <a:solidFill>
                  <a:srgbClr val="DAD8E9"/>
                </a:solidFill>
                <a:latin typeface="Mukta" pitchFamily="34" charset="0"/>
                <a:ea typeface="Mukta" pitchFamily="34" charset="-122"/>
                <a:cs typeface="Mukta" pitchFamily="34" charset="-120"/>
              </a:rPr>
              <a:t>      (advanced)</a:t>
            </a:r>
            <a:endParaRPr lang="en-US" sz="1225" dirty="0"/>
          </a:p>
        </p:txBody>
      </p:sp>
      <p:sp>
        <p:nvSpPr>
          <p:cNvPr id="21" name="Text 18"/>
          <p:cNvSpPr/>
          <p:nvPr/>
        </p:nvSpPr>
        <p:spPr>
          <a:xfrm>
            <a:off x="6383536" y="9011126"/>
            <a:ext cx="1863447" cy="497443"/>
          </a:xfrm>
          <a:prstGeom prst="rect">
            <a:avLst/>
          </a:prstGeom>
          <a:noFill/>
          <a:ln/>
        </p:spPr>
        <p:txBody>
          <a:bodyPr wrap="square" rtlCol="0" anchor="t"/>
          <a:lstStyle/>
          <a:p>
            <a:pPr marL="0" indent="0" algn="ctr">
              <a:lnSpc>
                <a:spcPts val="1960"/>
              </a:lnSpc>
              <a:buNone/>
            </a:pPr>
            <a:r>
              <a:rPr lang="en-US" sz="1225" b="1" dirty="0">
                <a:solidFill>
                  <a:srgbClr val="DAD8E9"/>
                </a:solidFill>
                <a:latin typeface="Mukta" pitchFamily="34" charset="0"/>
                <a:ea typeface="Mukta" pitchFamily="34" charset="-122"/>
                <a:cs typeface="Mukta" pitchFamily="34" charset="-120"/>
              </a:rPr>
              <a:t>Chat</a:t>
            </a:r>
            <a:r>
              <a:rPr lang="en-US" sz="1225" dirty="0">
                <a:solidFill>
                  <a:srgbClr val="DAD8E9"/>
                </a:solidFill>
                <a:latin typeface="Mukta" pitchFamily="34" charset="0"/>
                <a:ea typeface="Mukta" pitchFamily="34" charset="-122"/>
                <a:cs typeface="Mukta" pitchFamily="34" charset="-120"/>
              </a:rPr>
              <a:t> with AI about the book (chapter) you are reading</a:t>
            </a:r>
            <a:endParaRPr lang="en-US" sz="1225" dirty="0"/>
          </a:p>
        </p:txBody>
      </p:sp>
      <p:sp>
        <p:nvSpPr>
          <p:cNvPr id="22" name="Text 19"/>
          <p:cNvSpPr/>
          <p:nvPr/>
        </p:nvSpPr>
        <p:spPr>
          <a:xfrm>
            <a:off x="8565594" y="8420457"/>
            <a:ext cx="1867257" cy="248722"/>
          </a:xfrm>
          <a:prstGeom prst="rect">
            <a:avLst/>
          </a:prstGeom>
          <a:noFill/>
          <a:ln/>
        </p:spPr>
        <p:txBody>
          <a:bodyPr wrap="none" rtlCol="0" anchor="t"/>
          <a:lstStyle/>
          <a:p>
            <a:pPr marL="0" indent="0">
              <a:lnSpc>
                <a:spcPts val="1960"/>
              </a:lnSpc>
              <a:buNone/>
            </a:pPr>
            <a:endParaRPr lang="en-US" sz="1225" dirty="0"/>
          </a:p>
        </p:txBody>
      </p:sp>
      <p:sp>
        <p:nvSpPr>
          <p:cNvPr id="23" name="Shape 20"/>
          <p:cNvSpPr/>
          <p:nvPr/>
        </p:nvSpPr>
        <p:spPr>
          <a:xfrm>
            <a:off x="4041219" y="9609415"/>
            <a:ext cx="6547128" cy="792361"/>
          </a:xfrm>
          <a:prstGeom prst="rect">
            <a:avLst/>
          </a:prstGeom>
          <a:solidFill>
            <a:srgbClr val="000000">
              <a:alpha val="4000"/>
            </a:srgbClr>
          </a:solidFill>
          <a:ln/>
        </p:spPr>
      </p:sp>
      <p:sp>
        <p:nvSpPr>
          <p:cNvPr id="24" name="Text 21"/>
          <p:cNvSpPr/>
          <p:nvPr/>
        </p:nvSpPr>
        <p:spPr>
          <a:xfrm>
            <a:off x="4197668" y="9710261"/>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Characters' chat</a:t>
            </a:r>
            <a:endParaRPr lang="en-US" sz="1225" dirty="0"/>
          </a:p>
        </p:txBody>
      </p:sp>
      <p:sp>
        <p:nvSpPr>
          <p:cNvPr id="25" name="Text 22"/>
          <p:cNvSpPr/>
          <p:nvPr/>
        </p:nvSpPr>
        <p:spPr>
          <a:xfrm>
            <a:off x="6383536" y="9710261"/>
            <a:ext cx="1863447" cy="248722"/>
          </a:xfrm>
          <a:prstGeom prst="rect">
            <a:avLst/>
          </a:prstGeom>
          <a:noFill/>
          <a:ln/>
        </p:spPr>
        <p:txBody>
          <a:bodyPr wrap="non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8">
                  <a:extLst>
                    <a:ext uri="{A12FA001-AC4F-418D-AE19-62706E023703}">
                      <ahyp:hlinkClr xmlns:ahyp="http://schemas.microsoft.com/office/drawing/2018/hyperlinkcolor" val="tx"/>
                    </a:ext>
                  </a:extLst>
                </a:hlinkClick>
              </a:rPr>
              <a:t>https://beta.character.ai/</a:t>
            </a:r>
            <a:endParaRPr lang="en-US" sz="1225" dirty="0"/>
          </a:p>
        </p:txBody>
      </p:sp>
      <p:sp>
        <p:nvSpPr>
          <p:cNvPr id="26" name="Text 23"/>
          <p:cNvSpPr/>
          <p:nvPr/>
        </p:nvSpPr>
        <p:spPr>
          <a:xfrm>
            <a:off x="8814316" y="9710261"/>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innovative storytelling</a:t>
            </a:r>
            <a:endParaRPr lang="en-US" sz="1225" dirty="0"/>
          </a:p>
        </p:txBody>
      </p:sp>
      <p:sp>
        <p:nvSpPr>
          <p:cNvPr id="27" name="Text 24"/>
          <p:cNvSpPr/>
          <p:nvPr/>
        </p:nvSpPr>
        <p:spPr>
          <a:xfrm>
            <a:off x="8814316" y="10052209"/>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new level of immersion</a:t>
            </a:r>
            <a:endParaRPr lang="en-US" sz="1225" dirty="0"/>
          </a:p>
        </p:txBody>
      </p:sp>
      <p:sp>
        <p:nvSpPr>
          <p:cNvPr id="28" name="Shape 25"/>
          <p:cNvSpPr/>
          <p:nvPr/>
        </p:nvSpPr>
        <p:spPr>
          <a:xfrm>
            <a:off x="4028519" y="10401776"/>
            <a:ext cx="6547128" cy="641152"/>
          </a:xfrm>
          <a:prstGeom prst="rect">
            <a:avLst/>
          </a:prstGeom>
          <a:solidFill>
            <a:srgbClr val="FFFFFF">
              <a:alpha val="4000"/>
            </a:srgbClr>
          </a:solidFill>
          <a:ln/>
        </p:spPr>
      </p:sp>
      <p:sp>
        <p:nvSpPr>
          <p:cNvPr id="29" name="Text 26"/>
          <p:cNvSpPr/>
          <p:nvPr/>
        </p:nvSpPr>
        <p:spPr>
          <a:xfrm>
            <a:off x="4197668" y="10502622"/>
            <a:ext cx="1867257" cy="248722"/>
          </a:xfrm>
          <a:prstGeom prst="rect">
            <a:avLst/>
          </a:prstGeom>
          <a:noFill/>
          <a:ln/>
        </p:spPr>
        <p:txBody>
          <a:bodyPr wrap="none" lIns="91440" tIns="45720" rIns="91440" bIns="45720" rtlCol="0" anchor="t"/>
          <a:lstStyle/>
          <a:p>
            <a:pPr marL="0" indent="0">
              <a:lnSpc>
                <a:spcPts val="1960"/>
              </a:lnSpc>
              <a:buNone/>
            </a:pPr>
            <a:endParaRPr lang="en-US" sz="1200" b="1" dirty="0">
              <a:solidFill>
                <a:srgbClr val="DAD8E9"/>
              </a:solidFill>
              <a:latin typeface="Mukta"/>
            </a:endParaRPr>
          </a:p>
        </p:txBody>
      </p:sp>
      <p:sp>
        <p:nvSpPr>
          <p:cNvPr id="30" name="Text 27"/>
          <p:cNvSpPr/>
          <p:nvPr/>
        </p:nvSpPr>
        <p:spPr>
          <a:xfrm>
            <a:off x="6383536" y="10502622"/>
            <a:ext cx="1863447" cy="248722"/>
          </a:xfrm>
          <a:prstGeom prst="rect">
            <a:avLst/>
          </a:prstGeom>
          <a:noFill/>
          <a:ln/>
        </p:spPr>
        <p:txBody>
          <a:bodyPr wrap="none" rtlCol="0" anchor="t"/>
          <a:lstStyle/>
          <a:p>
            <a:pPr marL="0" indent="0">
              <a:lnSpc>
                <a:spcPts val="1960"/>
              </a:lnSpc>
              <a:buNone/>
            </a:pPr>
            <a:endParaRPr lang="en-US" sz="1225" dirty="0"/>
          </a:p>
        </p:txBody>
      </p:sp>
      <p:sp>
        <p:nvSpPr>
          <p:cNvPr id="31" name="Text 28"/>
          <p:cNvSpPr/>
          <p:nvPr/>
        </p:nvSpPr>
        <p:spPr>
          <a:xfrm>
            <a:off x="6383536" y="10844570"/>
            <a:ext cx="1863447" cy="248722"/>
          </a:xfrm>
          <a:prstGeom prst="rect">
            <a:avLst/>
          </a:prstGeom>
          <a:noFill/>
          <a:ln/>
        </p:spPr>
        <p:txBody>
          <a:bodyPr wrap="none" lIns="91440" tIns="45720" rIns="91440" bIns="45720" rtlCol="0" anchor="t"/>
          <a:lstStyle/>
          <a:p>
            <a:pPr marL="0" indent="0">
              <a:lnSpc>
                <a:spcPts val="1960"/>
              </a:lnSpc>
              <a:buNone/>
            </a:pPr>
            <a:endParaRPr lang="en-US" sz="1200" u="sng" dirty="0">
              <a:solidFill>
                <a:srgbClr val="A95B95"/>
              </a:solidFill>
              <a:latin typeface="Mukta"/>
            </a:endParaRPr>
          </a:p>
        </p:txBody>
      </p:sp>
      <p:sp>
        <p:nvSpPr>
          <p:cNvPr id="32" name="Text 29"/>
          <p:cNvSpPr/>
          <p:nvPr/>
        </p:nvSpPr>
        <p:spPr>
          <a:xfrm>
            <a:off x="8814316" y="10502622"/>
            <a:ext cx="1618536" cy="497443"/>
          </a:xfrm>
          <a:prstGeom prst="rect">
            <a:avLst/>
          </a:prstGeom>
          <a:noFill/>
          <a:ln/>
        </p:spPr>
        <p:txBody>
          <a:bodyPr wrap="square" lIns="91440" tIns="45720" rIns="91440" bIns="45720" rtlCol="0" anchor="t"/>
          <a:lstStyle/>
          <a:p>
            <a:pPr marL="342900" indent="-342900" algn="l">
              <a:lnSpc>
                <a:spcPts val="1960"/>
              </a:lnSpc>
              <a:buSzPct val="100000"/>
              <a:buChar char="•"/>
            </a:pPr>
            <a:endParaRPr lang="en-US" sz="1200" dirty="0">
              <a:solidFill>
                <a:srgbClr val="DAD8E9"/>
              </a:solidFill>
              <a:latin typeface="Mukta"/>
            </a:endParaRPr>
          </a:p>
        </p:txBody>
      </p:sp>
      <p:sp>
        <p:nvSpPr>
          <p:cNvPr id="33" name="Text 30"/>
          <p:cNvSpPr/>
          <p:nvPr/>
        </p:nvSpPr>
        <p:spPr>
          <a:xfrm>
            <a:off x="8814316" y="11093291"/>
            <a:ext cx="1618536" cy="497443"/>
          </a:xfrm>
          <a:prstGeom prst="rect">
            <a:avLst/>
          </a:prstGeom>
          <a:noFill/>
          <a:ln/>
        </p:spPr>
        <p:txBody>
          <a:bodyPr wrap="square" lIns="91440" tIns="45720" rIns="91440" bIns="45720" rtlCol="0" anchor="t"/>
          <a:lstStyle/>
          <a:p>
            <a:pPr marL="342900" indent="-342900" algn="l">
              <a:lnSpc>
                <a:spcPts val="1960"/>
              </a:lnSpc>
              <a:buSzPct val="100000"/>
              <a:buChar char="•"/>
            </a:pPr>
            <a:endParaRPr lang="en-US" sz="1200" dirty="0">
              <a:solidFill>
                <a:srgbClr val="DAD8E9"/>
              </a:solidFill>
              <a:latin typeface="Mukta"/>
            </a:endParaRPr>
          </a:p>
        </p:txBody>
      </p:sp>
      <p:sp>
        <p:nvSpPr>
          <p:cNvPr id="34" name="Text 31"/>
          <p:cNvSpPr/>
          <p:nvPr/>
        </p:nvSpPr>
        <p:spPr>
          <a:xfrm>
            <a:off x="8814316" y="11683960"/>
            <a:ext cx="1618536" cy="248722"/>
          </a:xfrm>
          <a:prstGeom prst="rect">
            <a:avLst/>
          </a:prstGeom>
          <a:noFill/>
          <a:ln/>
        </p:spPr>
        <p:txBody>
          <a:bodyPr wrap="none" lIns="91440" tIns="45720" rIns="91440" bIns="45720" rtlCol="0" anchor="t"/>
          <a:lstStyle/>
          <a:p>
            <a:pPr algn="l">
              <a:lnSpc>
                <a:spcPts val="1960"/>
              </a:lnSpc>
              <a:buSzPct val="100000"/>
            </a:pPr>
            <a:endParaRPr lang="en-US" sz="1200" dirty="0">
              <a:solidFill>
                <a:srgbClr val="DAD8E9"/>
              </a:solidFill>
              <a:latin typeface="Mukta"/>
              <a:ea typeface="Calibri" panose="020F0502020204030204"/>
              <a:cs typeface="Calibri" panose="020F0502020204030204"/>
            </a:endParaRPr>
          </a:p>
        </p:txBody>
      </p:sp>
      <p:sp>
        <p:nvSpPr>
          <p:cNvPr id="35" name="Shape 32"/>
          <p:cNvSpPr/>
          <p:nvPr/>
        </p:nvSpPr>
        <p:spPr>
          <a:xfrm>
            <a:off x="4041219" y="12033528"/>
            <a:ext cx="6547128" cy="1196578"/>
          </a:xfrm>
          <a:prstGeom prst="rect">
            <a:avLst/>
          </a:prstGeom>
          <a:solidFill>
            <a:srgbClr val="000000">
              <a:alpha val="4000"/>
            </a:srgbClr>
          </a:solidFill>
          <a:ln/>
        </p:spPr>
      </p:sp>
      <p:sp>
        <p:nvSpPr>
          <p:cNvPr id="36" name="Text 33"/>
          <p:cNvSpPr/>
          <p:nvPr/>
        </p:nvSpPr>
        <p:spPr>
          <a:xfrm>
            <a:off x="4197668" y="12134374"/>
            <a:ext cx="1867257" cy="497443"/>
          </a:xfrm>
          <a:prstGeom prst="rect">
            <a:avLst/>
          </a:prstGeom>
          <a:noFill/>
          <a:ln/>
        </p:spPr>
        <p:txBody>
          <a:bodyPr wrap="square" rtlCol="0" anchor="t"/>
          <a:lstStyle/>
          <a:p>
            <a:pPr marL="0" indent="0" algn="l">
              <a:lnSpc>
                <a:spcPts val="1960"/>
              </a:lnSpc>
              <a:buNone/>
            </a:pPr>
            <a:r>
              <a:rPr lang="en-US" sz="1225" dirty="0">
                <a:solidFill>
                  <a:srgbClr val="DAD8E9"/>
                </a:solidFill>
                <a:latin typeface="Mukta" pitchFamily="34" charset="0"/>
                <a:ea typeface="Mukta" pitchFamily="34" charset="-122"/>
                <a:cs typeface="Mukta" pitchFamily="34" charset="-120"/>
              </a:rPr>
              <a:t>Activation and Engagement Activity Generator</a:t>
            </a:r>
            <a:endParaRPr lang="en-US" sz="1225" dirty="0"/>
          </a:p>
        </p:txBody>
      </p:sp>
      <p:sp>
        <p:nvSpPr>
          <p:cNvPr id="37" name="Text 34"/>
          <p:cNvSpPr/>
          <p:nvPr/>
        </p:nvSpPr>
        <p:spPr>
          <a:xfrm>
            <a:off x="6383536" y="12134374"/>
            <a:ext cx="1863447" cy="994886"/>
          </a:xfrm>
          <a:prstGeom prst="rect">
            <a:avLst/>
          </a:prstGeom>
          <a:noFill/>
          <a:ln/>
        </p:spPr>
        <p:txBody>
          <a:bodyPr wrap="squar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9">
                  <a:extLst>
                    <a:ext uri="{A12FA001-AC4F-418D-AE19-62706E023703}">
                      <ahyp:hlinkClr xmlns:ahyp="http://schemas.microsoft.com/office/drawing/2018/hyperlinkcolor" val="tx"/>
                    </a:ext>
                  </a:extLst>
                </a:hlinkClick>
              </a:rPr>
              <a:t>https://autoclassmate.io/tools/activation-and-engagement-activity-generator/</a:t>
            </a:r>
            <a:endParaRPr lang="en-US" sz="1225" dirty="0"/>
          </a:p>
        </p:txBody>
      </p:sp>
      <p:sp>
        <p:nvSpPr>
          <p:cNvPr id="38" name="Text 35"/>
          <p:cNvSpPr/>
          <p:nvPr/>
        </p:nvSpPr>
        <p:spPr>
          <a:xfrm>
            <a:off x="8565594" y="12134374"/>
            <a:ext cx="1867257" cy="248722"/>
          </a:xfrm>
          <a:prstGeom prst="rect">
            <a:avLst/>
          </a:prstGeom>
          <a:noFill/>
          <a:ln/>
        </p:spPr>
        <p:txBody>
          <a:bodyPr wrap="none" rtlCol="0" anchor="t"/>
          <a:lstStyle/>
          <a:p>
            <a:pPr marL="0" indent="0">
              <a:lnSpc>
                <a:spcPts val="1960"/>
              </a:lnSpc>
              <a:buNone/>
            </a:pPr>
            <a:endParaRPr lang="en-US" sz="1225" dirty="0"/>
          </a:p>
        </p:txBody>
      </p:sp>
      <p:sp>
        <p:nvSpPr>
          <p:cNvPr id="39" name="Shape 36"/>
          <p:cNvSpPr/>
          <p:nvPr/>
        </p:nvSpPr>
        <p:spPr>
          <a:xfrm>
            <a:off x="4041219" y="13230106"/>
            <a:ext cx="6547128" cy="792361"/>
          </a:xfrm>
          <a:prstGeom prst="rect">
            <a:avLst/>
          </a:prstGeom>
          <a:solidFill>
            <a:srgbClr val="FFFFFF">
              <a:alpha val="4000"/>
            </a:srgbClr>
          </a:solidFill>
          <a:ln/>
        </p:spPr>
      </p:sp>
      <p:sp>
        <p:nvSpPr>
          <p:cNvPr id="40" name="Text 37"/>
          <p:cNvSpPr/>
          <p:nvPr/>
        </p:nvSpPr>
        <p:spPr>
          <a:xfrm>
            <a:off x="4197668" y="13330952"/>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Do the quiz</a:t>
            </a:r>
            <a:endParaRPr lang="en-US" sz="1225" dirty="0"/>
          </a:p>
        </p:txBody>
      </p:sp>
      <p:sp>
        <p:nvSpPr>
          <p:cNvPr id="41" name="Text 38"/>
          <p:cNvSpPr/>
          <p:nvPr/>
        </p:nvSpPr>
        <p:spPr>
          <a:xfrm>
            <a:off x="4197668" y="13672899"/>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(19th,20th,21st century)</a:t>
            </a:r>
            <a:endParaRPr lang="en-US" sz="1225" dirty="0"/>
          </a:p>
        </p:txBody>
      </p:sp>
      <p:sp>
        <p:nvSpPr>
          <p:cNvPr id="42" name="Text 39"/>
          <p:cNvSpPr/>
          <p:nvPr/>
        </p:nvSpPr>
        <p:spPr>
          <a:xfrm>
            <a:off x="6383536" y="13330952"/>
            <a:ext cx="1863447" cy="248722"/>
          </a:xfrm>
          <a:prstGeom prst="rect">
            <a:avLst/>
          </a:prstGeom>
          <a:noFill/>
          <a:ln/>
        </p:spPr>
        <p:txBody>
          <a:bodyPr wrap="non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10">
                  <a:extLst>
                    <a:ext uri="{A12FA001-AC4F-418D-AE19-62706E023703}">
                      <ahyp:hlinkClr xmlns:ahyp="http://schemas.microsoft.com/office/drawing/2018/hyperlinkcolor" val="tx"/>
                    </a:ext>
                  </a:extLst>
                </a:hlinkClick>
              </a:rPr>
              <a:t>https://app.conker.ai/create</a:t>
            </a:r>
            <a:endParaRPr lang="en-US" sz="1225" dirty="0"/>
          </a:p>
        </p:txBody>
      </p:sp>
      <p:sp>
        <p:nvSpPr>
          <p:cNvPr id="43" name="Text 40"/>
          <p:cNvSpPr/>
          <p:nvPr/>
        </p:nvSpPr>
        <p:spPr>
          <a:xfrm>
            <a:off x="8565594" y="13330952"/>
            <a:ext cx="1867257" cy="248722"/>
          </a:xfrm>
          <a:prstGeom prst="rect">
            <a:avLst/>
          </a:prstGeom>
          <a:noFill/>
          <a:ln/>
        </p:spPr>
        <p:txBody>
          <a:bodyPr wrap="none" rtlCol="0" anchor="t"/>
          <a:lstStyle/>
          <a:p>
            <a:pPr marL="0" indent="0">
              <a:lnSpc>
                <a:spcPts val="1960"/>
              </a:lnSpc>
              <a:buNone/>
            </a:pPr>
            <a:endParaRPr lang="en-US" sz="1225" dirty="0"/>
          </a:p>
        </p:txBody>
      </p:sp>
      <p:sp>
        <p:nvSpPr>
          <p:cNvPr id="44" name="Shape 41"/>
          <p:cNvSpPr/>
          <p:nvPr/>
        </p:nvSpPr>
        <p:spPr>
          <a:xfrm>
            <a:off x="4041219" y="14022467"/>
            <a:ext cx="6547128" cy="450413"/>
          </a:xfrm>
          <a:prstGeom prst="rect">
            <a:avLst/>
          </a:prstGeom>
          <a:solidFill>
            <a:srgbClr val="000000">
              <a:alpha val="4000"/>
            </a:srgbClr>
          </a:solidFill>
          <a:ln/>
        </p:spPr>
      </p:sp>
      <p:sp>
        <p:nvSpPr>
          <p:cNvPr id="45" name="Text 42"/>
          <p:cNvSpPr/>
          <p:nvPr/>
        </p:nvSpPr>
        <p:spPr>
          <a:xfrm>
            <a:off x="4197668" y="14123313"/>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Mock  Oprah show</a:t>
            </a:r>
            <a:endParaRPr lang="en-US" sz="1225" dirty="0"/>
          </a:p>
        </p:txBody>
      </p:sp>
      <p:sp>
        <p:nvSpPr>
          <p:cNvPr id="46" name="Text 43"/>
          <p:cNvSpPr/>
          <p:nvPr/>
        </p:nvSpPr>
        <p:spPr>
          <a:xfrm>
            <a:off x="6383536" y="14123313"/>
            <a:ext cx="1863447" cy="248722"/>
          </a:xfrm>
          <a:prstGeom prst="rect">
            <a:avLst/>
          </a:prstGeom>
          <a:noFill/>
          <a:ln/>
        </p:spPr>
        <p:txBody>
          <a:bodyPr wrap="none" rtlCol="0" anchor="t"/>
          <a:lstStyle/>
          <a:p>
            <a:pPr marL="0" indent="0">
              <a:lnSpc>
                <a:spcPts val="1960"/>
              </a:lnSpc>
              <a:buNone/>
            </a:pPr>
            <a:endParaRPr lang="en-US" sz="1225" dirty="0"/>
          </a:p>
        </p:txBody>
      </p:sp>
      <p:sp>
        <p:nvSpPr>
          <p:cNvPr id="47" name="Text 44"/>
          <p:cNvSpPr/>
          <p:nvPr/>
        </p:nvSpPr>
        <p:spPr>
          <a:xfrm>
            <a:off x="8565594" y="14123313"/>
            <a:ext cx="1867257" cy="248722"/>
          </a:xfrm>
          <a:prstGeom prst="rect">
            <a:avLst/>
          </a:prstGeom>
          <a:noFill/>
          <a:ln/>
        </p:spPr>
        <p:txBody>
          <a:bodyPr wrap="none" rtlCol="0" anchor="t"/>
          <a:lstStyle/>
          <a:p>
            <a:pPr marL="0" indent="0">
              <a:lnSpc>
                <a:spcPts val="1960"/>
              </a:lnSpc>
              <a:buNone/>
            </a:pPr>
            <a:endParaRPr lang="en-US" sz="1225" dirty="0"/>
          </a:p>
        </p:txBody>
      </p:sp>
      <p:sp>
        <p:nvSpPr>
          <p:cNvPr id="48" name="Shape 45"/>
          <p:cNvSpPr/>
          <p:nvPr/>
        </p:nvSpPr>
        <p:spPr>
          <a:xfrm>
            <a:off x="4041219" y="14472880"/>
            <a:ext cx="6547128" cy="1383030"/>
          </a:xfrm>
          <a:prstGeom prst="rect">
            <a:avLst/>
          </a:prstGeom>
          <a:solidFill>
            <a:srgbClr val="FFFFFF">
              <a:alpha val="4000"/>
            </a:srgbClr>
          </a:solidFill>
          <a:ln/>
        </p:spPr>
      </p:sp>
      <p:sp>
        <p:nvSpPr>
          <p:cNvPr id="49" name="Text 46"/>
          <p:cNvSpPr/>
          <p:nvPr/>
        </p:nvSpPr>
        <p:spPr>
          <a:xfrm>
            <a:off x="4197668" y="14573726"/>
            <a:ext cx="1867257" cy="497443"/>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Microblogging  with Twitter</a:t>
            </a:r>
            <a:endParaRPr lang="en-US" sz="1225" dirty="0"/>
          </a:p>
        </p:txBody>
      </p:sp>
      <p:sp>
        <p:nvSpPr>
          <p:cNvPr id="50" name="Text 47"/>
          <p:cNvSpPr/>
          <p:nvPr/>
        </p:nvSpPr>
        <p:spPr>
          <a:xfrm>
            <a:off x="6383536" y="14573726"/>
            <a:ext cx="1863447" cy="497443"/>
          </a:xfrm>
          <a:prstGeom prst="rect">
            <a:avLst/>
          </a:prstGeom>
          <a:noFill/>
          <a:ln/>
        </p:spPr>
        <p:txBody>
          <a:bodyPr wrap="squar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11">
                  <a:extLst>
                    <a:ext uri="{A12FA001-AC4F-418D-AE19-62706E023703}">
                      <ahyp:hlinkClr xmlns:ahyp="http://schemas.microsoft.com/office/drawing/2018/hyperlinkcolor" val="tx"/>
                    </a:ext>
                  </a:extLst>
                </a:hlinkClick>
              </a:rPr>
              <a:t>https://pallyy.com/tools/tweet-generator</a:t>
            </a:r>
            <a:endParaRPr lang="en-US" sz="1225" dirty="0"/>
          </a:p>
        </p:txBody>
      </p:sp>
      <p:sp>
        <p:nvSpPr>
          <p:cNvPr id="51" name="Text 48"/>
          <p:cNvSpPr/>
          <p:nvPr/>
        </p:nvSpPr>
        <p:spPr>
          <a:xfrm>
            <a:off x="6383536" y="15164395"/>
            <a:ext cx="1863447" cy="497443"/>
          </a:xfrm>
          <a:prstGeom prst="rect">
            <a:avLst/>
          </a:prstGeom>
          <a:noFill/>
          <a:ln/>
        </p:spPr>
        <p:txBody>
          <a:bodyPr wrap="squar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12">
                  <a:extLst>
                    <a:ext uri="{A12FA001-AC4F-418D-AE19-62706E023703}">
                      <ahyp:hlinkClr xmlns:ahyp="http://schemas.microsoft.com/office/drawing/2018/hyperlinkcolor" val="tx"/>
                    </a:ext>
                  </a:extLst>
                </a:hlinkClick>
              </a:rPr>
              <a:t>https://bard.google.com/chat</a:t>
            </a:r>
            <a:endParaRPr lang="en-US" sz="1225" dirty="0"/>
          </a:p>
        </p:txBody>
      </p:sp>
      <p:sp>
        <p:nvSpPr>
          <p:cNvPr id="52" name="Text 49"/>
          <p:cNvSpPr/>
          <p:nvPr/>
        </p:nvSpPr>
        <p:spPr>
          <a:xfrm>
            <a:off x="8814316" y="14573726"/>
            <a:ext cx="1618536"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concise &amp; effective communication </a:t>
            </a:r>
            <a:endParaRPr lang="en-US" sz="1225" dirty="0"/>
          </a:p>
        </p:txBody>
      </p:sp>
      <p:sp>
        <p:nvSpPr>
          <p:cNvPr id="53" name="Text 50"/>
          <p:cNvSpPr/>
          <p:nvPr/>
        </p:nvSpPr>
        <p:spPr>
          <a:xfrm>
            <a:off x="8814316" y="15164395"/>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formative assessment</a:t>
            </a:r>
            <a:endParaRPr lang="en-US" sz="1225" dirty="0"/>
          </a:p>
        </p:txBody>
      </p:sp>
      <p:sp>
        <p:nvSpPr>
          <p:cNvPr id="54" name="Text 51"/>
          <p:cNvSpPr/>
          <p:nvPr/>
        </p:nvSpPr>
        <p:spPr>
          <a:xfrm>
            <a:off x="8814316" y="15506343"/>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literary analysis</a:t>
            </a:r>
            <a:endParaRPr lang="en-US" sz="1225" dirty="0"/>
          </a:p>
        </p:txBody>
      </p:sp>
      <p:sp>
        <p:nvSpPr>
          <p:cNvPr id="55" name="Shape 52"/>
          <p:cNvSpPr/>
          <p:nvPr/>
        </p:nvSpPr>
        <p:spPr>
          <a:xfrm>
            <a:off x="4041219" y="15855910"/>
            <a:ext cx="6547128" cy="699135"/>
          </a:xfrm>
          <a:prstGeom prst="rect">
            <a:avLst/>
          </a:prstGeom>
          <a:solidFill>
            <a:srgbClr val="000000">
              <a:alpha val="4000"/>
            </a:srgbClr>
          </a:solidFill>
          <a:ln/>
        </p:spPr>
      </p:sp>
      <p:sp>
        <p:nvSpPr>
          <p:cNvPr id="56" name="Text 53"/>
          <p:cNvSpPr/>
          <p:nvPr/>
        </p:nvSpPr>
        <p:spPr>
          <a:xfrm>
            <a:off x="4197668" y="15956756"/>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Tweets' generator</a:t>
            </a:r>
            <a:endParaRPr lang="en-US" sz="1225" dirty="0"/>
          </a:p>
        </p:txBody>
      </p:sp>
      <p:sp>
        <p:nvSpPr>
          <p:cNvPr id="57" name="Text 54"/>
          <p:cNvSpPr/>
          <p:nvPr/>
        </p:nvSpPr>
        <p:spPr>
          <a:xfrm>
            <a:off x="6383536" y="15956756"/>
            <a:ext cx="1863447" cy="497443"/>
          </a:xfrm>
          <a:prstGeom prst="rect">
            <a:avLst/>
          </a:prstGeom>
          <a:noFill/>
          <a:ln/>
        </p:spPr>
        <p:txBody>
          <a:bodyPr wrap="squar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11">
                  <a:extLst>
                    <a:ext uri="{A12FA001-AC4F-418D-AE19-62706E023703}">
                      <ahyp:hlinkClr xmlns:ahyp="http://schemas.microsoft.com/office/drawing/2018/hyperlinkcolor" val="tx"/>
                    </a:ext>
                  </a:extLst>
                </a:hlinkClick>
              </a:rPr>
              <a:t>https://pallyy.com/tools/tweet-generator</a:t>
            </a:r>
            <a:endParaRPr lang="en-US" sz="1225" dirty="0"/>
          </a:p>
        </p:txBody>
      </p:sp>
      <p:sp>
        <p:nvSpPr>
          <p:cNvPr id="58" name="Text 55"/>
          <p:cNvSpPr/>
          <p:nvPr/>
        </p:nvSpPr>
        <p:spPr>
          <a:xfrm>
            <a:off x="8565594" y="15956756"/>
            <a:ext cx="1867257" cy="248722"/>
          </a:xfrm>
          <a:prstGeom prst="rect">
            <a:avLst/>
          </a:prstGeom>
          <a:noFill/>
          <a:ln/>
        </p:spPr>
        <p:txBody>
          <a:bodyPr wrap="none" rtlCol="0" anchor="t"/>
          <a:lstStyle/>
          <a:p>
            <a:pPr marL="0" indent="0">
              <a:lnSpc>
                <a:spcPts val="1960"/>
              </a:lnSpc>
              <a:buNone/>
            </a:pPr>
            <a:endParaRPr lang="en-US" sz="1225" dirty="0"/>
          </a:p>
        </p:txBody>
      </p:sp>
      <p:sp>
        <p:nvSpPr>
          <p:cNvPr id="59" name="Shape 56"/>
          <p:cNvSpPr/>
          <p:nvPr/>
        </p:nvSpPr>
        <p:spPr>
          <a:xfrm>
            <a:off x="4041219" y="16555045"/>
            <a:ext cx="6547128" cy="699135"/>
          </a:xfrm>
          <a:prstGeom prst="rect">
            <a:avLst/>
          </a:prstGeom>
          <a:solidFill>
            <a:srgbClr val="FFFFFF">
              <a:alpha val="4000"/>
            </a:srgbClr>
          </a:solidFill>
          <a:ln/>
        </p:spPr>
      </p:sp>
      <p:sp>
        <p:nvSpPr>
          <p:cNvPr id="60" name="Text 57"/>
          <p:cNvSpPr/>
          <p:nvPr/>
        </p:nvSpPr>
        <p:spPr>
          <a:xfrm>
            <a:off x="4197668" y="16655891"/>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Tweets into memes</a:t>
            </a:r>
            <a:endParaRPr lang="en-US" sz="1225" dirty="0"/>
          </a:p>
        </p:txBody>
      </p:sp>
      <p:sp>
        <p:nvSpPr>
          <p:cNvPr id="61" name="Text 58"/>
          <p:cNvSpPr/>
          <p:nvPr/>
        </p:nvSpPr>
        <p:spPr>
          <a:xfrm>
            <a:off x="6383536" y="16655891"/>
            <a:ext cx="1863447" cy="497443"/>
          </a:xfrm>
          <a:prstGeom prst="rect">
            <a:avLst/>
          </a:prstGeom>
          <a:noFill/>
          <a:ln/>
        </p:spPr>
        <p:txBody>
          <a:bodyPr wrap="squar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13">
                  <a:extLst>
                    <a:ext uri="{A12FA001-AC4F-418D-AE19-62706E023703}">
                      <ahyp:hlinkClr xmlns:ahyp="http://schemas.microsoft.com/office/drawing/2018/hyperlinkcolor" val="tx"/>
                    </a:ext>
                  </a:extLst>
                </a:hlinkClick>
              </a:rPr>
              <a:t>https://www.supermeme.ai/</a:t>
            </a:r>
            <a:endParaRPr lang="en-US" sz="1225" dirty="0"/>
          </a:p>
        </p:txBody>
      </p:sp>
      <p:sp>
        <p:nvSpPr>
          <p:cNvPr id="62" name="Text 59"/>
          <p:cNvSpPr/>
          <p:nvPr/>
        </p:nvSpPr>
        <p:spPr>
          <a:xfrm>
            <a:off x="8565594" y="16655891"/>
            <a:ext cx="1867257" cy="248722"/>
          </a:xfrm>
          <a:prstGeom prst="rect">
            <a:avLst/>
          </a:prstGeom>
          <a:noFill/>
          <a:ln/>
        </p:spPr>
        <p:txBody>
          <a:bodyPr wrap="none" rtlCol="0" anchor="t"/>
          <a:lstStyle/>
          <a:p>
            <a:pPr marL="0" indent="0">
              <a:lnSpc>
                <a:spcPts val="1960"/>
              </a:lnSpc>
              <a:buNone/>
            </a:pPr>
            <a:endParaRPr lang="en-US" sz="1225" dirty="0"/>
          </a:p>
        </p:txBody>
      </p:sp>
      <p:sp>
        <p:nvSpPr>
          <p:cNvPr id="63" name="Shape 60"/>
          <p:cNvSpPr/>
          <p:nvPr/>
        </p:nvSpPr>
        <p:spPr>
          <a:xfrm>
            <a:off x="4041219" y="17254180"/>
            <a:ext cx="6547128" cy="2066925"/>
          </a:xfrm>
          <a:prstGeom prst="rect">
            <a:avLst/>
          </a:prstGeom>
          <a:solidFill>
            <a:srgbClr val="000000">
              <a:alpha val="4000"/>
            </a:srgbClr>
          </a:solidFill>
          <a:ln/>
        </p:spPr>
      </p:sp>
      <p:sp>
        <p:nvSpPr>
          <p:cNvPr id="64" name="Text 61"/>
          <p:cNvSpPr/>
          <p:nvPr/>
        </p:nvSpPr>
        <p:spPr>
          <a:xfrm>
            <a:off x="4197668" y="17355026"/>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Collection of memes</a:t>
            </a:r>
            <a:endParaRPr lang="en-US" sz="1225" dirty="0"/>
          </a:p>
        </p:txBody>
      </p:sp>
      <p:sp>
        <p:nvSpPr>
          <p:cNvPr id="65" name="Text 62"/>
          <p:cNvSpPr/>
          <p:nvPr/>
        </p:nvSpPr>
        <p:spPr>
          <a:xfrm>
            <a:off x="6383536" y="17355026"/>
            <a:ext cx="1863447" cy="248722"/>
          </a:xfrm>
          <a:prstGeom prst="rect">
            <a:avLst/>
          </a:prstGeom>
          <a:noFill/>
          <a:ln/>
        </p:spPr>
        <p:txBody>
          <a:bodyPr wrap="none" rtlCol="0" anchor="t"/>
          <a:lstStyle/>
          <a:p>
            <a:pPr marL="0" indent="0">
              <a:lnSpc>
                <a:spcPts val="1960"/>
              </a:lnSpc>
              <a:buNone/>
            </a:pPr>
            <a:endParaRPr lang="en-US" sz="1225" dirty="0"/>
          </a:p>
        </p:txBody>
      </p:sp>
      <p:sp>
        <p:nvSpPr>
          <p:cNvPr id="66" name="Text 63"/>
          <p:cNvSpPr/>
          <p:nvPr/>
        </p:nvSpPr>
        <p:spPr>
          <a:xfrm>
            <a:off x="8814316" y="17355026"/>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summarize chapter</a:t>
            </a:r>
            <a:endParaRPr lang="en-US" sz="1225" dirty="0"/>
          </a:p>
        </p:txBody>
      </p:sp>
      <p:sp>
        <p:nvSpPr>
          <p:cNvPr id="67" name="Text 64"/>
          <p:cNvSpPr/>
          <p:nvPr/>
        </p:nvSpPr>
        <p:spPr>
          <a:xfrm>
            <a:off x="8814316" y="17696974"/>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ice-breaker</a:t>
            </a:r>
            <a:endParaRPr lang="en-US" sz="1225" dirty="0"/>
          </a:p>
        </p:txBody>
      </p:sp>
      <p:sp>
        <p:nvSpPr>
          <p:cNvPr id="68" name="Text 65"/>
          <p:cNvSpPr/>
          <p:nvPr/>
        </p:nvSpPr>
        <p:spPr>
          <a:xfrm>
            <a:off x="8814316" y="18038921"/>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formative assessment</a:t>
            </a:r>
            <a:endParaRPr lang="en-US" sz="1225" dirty="0"/>
          </a:p>
        </p:txBody>
      </p:sp>
      <p:sp>
        <p:nvSpPr>
          <p:cNvPr id="69" name="Text 66"/>
          <p:cNvSpPr/>
          <p:nvPr/>
        </p:nvSpPr>
        <p:spPr>
          <a:xfrm>
            <a:off x="8814316" y="18380869"/>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discussion teaser</a:t>
            </a:r>
            <a:endParaRPr lang="en-US" sz="1225" dirty="0"/>
          </a:p>
        </p:txBody>
      </p:sp>
      <p:sp>
        <p:nvSpPr>
          <p:cNvPr id="70" name="Text 67"/>
          <p:cNvSpPr/>
          <p:nvPr/>
        </p:nvSpPr>
        <p:spPr>
          <a:xfrm>
            <a:off x="8814316" y="18722816"/>
            <a:ext cx="1618536"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self-expression on an issue</a:t>
            </a:r>
            <a:endParaRPr lang="en-US" sz="1225" dirty="0"/>
          </a:p>
        </p:txBody>
      </p:sp>
      <p:sp>
        <p:nvSpPr>
          <p:cNvPr id="71" name="Shape 68"/>
          <p:cNvSpPr/>
          <p:nvPr/>
        </p:nvSpPr>
        <p:spPr>
          <a:xfrm>
            <a:off x="4041219" y="19321105"/>
            <a:ext cx="6547128" cy="699135"/>
          </a:xfrm>
          <a:prstGeom prst="rect">
            <a:avLst/>
          </a:prstGeom>
          <a:solidFill>
            <a:srgbClr val="FFFFFF">
              <a:alpha val="4000"/>
            </a:srgbClr>
          </a:solidFill>
          <a:ln/>
        </p:spPr>
      </p:sp>
      <p:sp>
        <p:nvSpPr>
          <p:cNvPr id="72" name="Text 69"/>
          <p:cNvSpPr/>
          <p:nvPr/>
        </p:nvSpPr>
        <p:spPr>
          <a:xfrm>
            <a:off x="4197668" y="19421951"/>
            <a:ext cx="1867257" cy="497443"/>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Collaborative writing with ChatGPT</a:t>
            </a:r>
            <a:endParaRPr lang="en-US" sz="1225" dirty="0"/>
          </a:p>
        </p:txBody>
      </p:sp>
      <p:sp>
        <p:nvSpPr>
          <p:cNvPr id="73" name="Text 70"/>
          <p:cNvSpPr/>
          <p:nvPr/>
        </p:nvSpPr>
        <p:spPr>
          <a:xfrm>
            <a:off x="6383536" y="19421951"/>
            <a:ext cx="1863447" cy="248722"/>
          </a:xfrm>
          <a:prstGeom prst="rect">
            <a:avLst/>
          </a:prstGeom>
          <a:noFill/>
          <a:ln/>
        </p:spPr>
        <p:txBody>
          <a:bodyPr wrap="none" rtlCol="0" anchor="t"/>
          <a:lstStyle/>
          <a:p>
            <a:pPr marL="0" indent="0">
              <a:lnSpc>
                <a:spcPts val="1960"/>
              </a:lnSpc>
              <a:buNone/>
            </a:pPr>
            <a:endParaRPr lang="en-US" sz="1225" dirty="0"/>
          </a:p>
        </p:txBody>
      </p:sp>
      <p:sp>
        <p:nvSpPr>
          <p:cNvPr id="74" name="Text 71"/>
          <p:cNvSpPr/>
          <p:nvPr/>
        </p:nvSpPr>
        <p:spPr>
          <a:xfrm>
            <a:off x="8814316" y="19421951"/>
            <a:ext cx="1618536"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creative writing</a:t>
            </a:r>
            <a:endParaRPr lang="en-US" sz="1225" dirty="0"/>
          </a:p>
        </p:txBody>
      </p:sp>
      <p:sp>
        <p:nvSpPr>
          <p:cNvPr id="75" name="Shape 72"/>
          <p:cNvSpPr/>
          <p:nvPr/>
        </p:nvSpPr>
        <p:spPr>
          <a:xfrm>
            <a:off x="4041219" y="20020240"/>
            <a:ext cx="6547128" cy="699135"/>
          </a:xfrm>
          <a:prstGeom prst="rect">
            <a:avLst/>
          </a:prstGeom>
          <a:solidFill>
            <a:srgbClr val="000000">
              <a:alpha val="4000"/>
            </a:srgbClr>
          </a:solidFill>
          <a:ln/>
        </p:spPr>
      </p:sp>
      <p:sp>
        <p:nvSpPr>
          <p:cNvPr id="76" name="Text 73"/>
          <p:cNvSpPr/>
          <p:nvPr/>
        </p:nvSpPr>
        <p:spPr>
          <a:xfrm>
            <a:off x="4197668" y="20121086"/>
            <a:ext cx="1867257" cy="497443"/>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Structured Debate with ChatGPT &amp; Debate Devil</a:t>
            </a:r>
            <a:endParaRPr lang="en-US" sz="1225" dirty="0"/>
          </a:p>
        </p:txBody>
      </p:sp>
      <p:sp>
        <p:nvSpPr>
          <p:cNvPr id="77" name="Text 74"/>
          <p:cNvSpPr/>
          <p:nvPr/>
        </p:nvSpPr>
        <p:spPr>
          <a:xfrm>
            <a:off x="6383536" y="20121086"/>
            <a:ext cx="1863447" cy="497443"/>
          </a:xfrm>
          <a:prstGeom prst="rect">
            <a:avLst/>
          </a:prstGeom>
          <a:noFill/>
          <a:ln/>
        </p:spPr>
        <p:txBody>
          <a:bodyPr wrap="squar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14">
                  <a:extLst>
                    <a:ext uri="{A12FA001-AC4F-418D-AE19-62706E023703}">
                      <ahyp:hlinkClr xmlns:ahyp="http://schemas.microsoft.com/office/drawing/2018/hyperlinkcolor" val="tx"/>
                    </a:ext>
                  </a:extLst>
                </a:hlinkClick>
              </a:rPr>
              <a:t>https://www.debate-devil.com/en</a:t>
            </a:r>
            <a:endParaRPr lang="en-US" sz="1225" dirty="0"/>
          </a:p>
        </p:txBody>
      </p:sp>
      <p:sp>
        <p:nvSpPr>
          <p:cNvPr id="78" name="Text 75"/>
          <p:cNvSpPr/>
          <p:nvPr/>
        </p:nvSpPr>
        <p:spPr>
          <a:xfrm>
            <a:off x="8565594" y="20121086"/>
            <a:ext cx="1867257" cy="248722"/>
          </a:xfrm>
          <a:prstGeom prst="rect">
            <a:avLst/>
          </a:prstGeom>
          <a:noFill/>
          <a:ln/>
        </p:spPr>
        <p:txBody>
          <a:bodyPr wrap="none" rtlCol="0" anchor="t"/>
          <a:lstStyle/>
          <a:p>
            <a:pPr marL="0" indent="0">
              <a:lnSpc>
                <a:spcPts val="1960"/>
              </a:lnSpc>
              <a:buNone/>
            </a:pPr>
            <a:endParaRPr lang="en-US" sz="1225" dirty="0"/>
          </a:p>
        </p:txBody>
      </p:sp>
      <p:sp>
        <p:nvSpPr>
          <p:cNvPr id="79" name="Shape 76"/>
          <p:cNvSpPr/>
          <p:nvPr/>
        </p:nvSpPr>
        <p:spPr>
          <a:xfrm>
            <a:off x="4041219" y="20719375"/>
            <a:ext cx="6547128" cy="450413"/>
          </a:xfrm>
          <a:prstGeom prst="rect">
            <a:avLst/>
          </a:prstGeom>
          <a:solidFill>
            <a:srgbClr val="FFFFFF">
              <a:alpha val="4000"/>
            </a:srgbClr>
          </a:solidFill>
          <a:ln/>
        </p:spPr>
      </p:sp>
      <p:sp>
        <p:nvSpPr>
          <p:cNvPr id="80" name="Text 77"/>
          <p:cNvSpPr/>
          <p:nvPr/>
        </p:nvSpPr>
        <p:spPr>
          <a:xfrm>
            <a:off x="4197668" y="20820221"/>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Elizabeth applies for a job</a:t>
            </a:r>
            <a:endParaRPr lang="en-US" sz="1225" dirty="0"/>
          </a:p>
        </p:txBody>
      </p:sp>
      <p:sp>
        <p:nvSpPr>
          <p:cNvPr id="81" name="Text 78"/>
          <p:cNvSpPr/>
          <p:nvPr/>
        </p:nvSpPr>
        <p:spPr>
          <a:xfrm>
            <a:off x="6383536" y="20820221"/>
            <a:ext cx="1863447" cy="248722"/>
          </a:xfrm>
          <a:prstGeom prst="rect">
            <a:avLst/>
          </a:prstGeom>
          <a:noFill/>
          <a:ln/>
        </p:spPr>
        <p:txBody>
          <a:bodyPr wrap="non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15">
                  <a:extLst>
                    <a:ext uri="{A12FA001-AC4F-418D-AE19-62706E023703}">
                      <ahyp:hlinkClr xmlns:ahyp="http://schemas.microsoft.com/office/drawing/2018/hyperlinkcolor" val="tx"/>
                    </a:ext>
                  </a:extLst>
                </a:hlinkClick>
              </a:rPr>
              <a:t>https://interviewsby.ai/</a:t>
            </a:r>
            <a:endParaRPr lang="en-US" sz="1225" dirty="0"/>
          </a:p>
        </p:txBody>
      </p:sp>
      <p:sp>
        <p:nvSpPr>
          <p:cNvPr id="82" name="Text 79"/>
          <p:cNvSpPr/>
          <p:nvPr/>
        </p:nvSpPr>
        <p:spPr>
          <a:xfrm>
            <a:off x="8565594" y="20820221"/>
            <a:ext cx="1867257" cy="248722"/>
          </a:xfrm>
          <a:prstGeom prst="rect">
            <a:avLst/>
          </a:prstGeom>
          <a:noFill/>
          <a:ln/>
        </p:spPr>
        <p:txBody>
          <a:bodyPr wrap="none" rtlCol="0" anchor="t"/>
          <a:lstStyle/>
          <a:p>
            <a:pPr marL="0" indent="0">
              <a:lnSpc>
                <a:spcPts val="1960"/>
              </a:lnSpc>
              <a:buNone/>
            </a:pPr>
            <a:endParaRPr lang="en-US" sz="1225" dirty="0"/>
          </a:p>
        </p:txBody>
      </p:sp>
      <p:sp>
        <p:nvSpPr>
          <p:cNvPr id="83" name="Shape 80"/>
          <p:cNvSpPr/>
          <p:nvPr/>
        </p:nvSpPr>
        <p:spPr>
          <a:xfrm>
            <a:off x="4041219" y="21169789"/>
            <a:ext cx="6547128" cy="450413"/>
          </a:xfrm>
          <a:prstGeom prst="rect">
            <a:avLst/>
          </a:prstGeom>
          <a:solidFill>
            <a:srgbClr val="000000">
              <a:alpha val="4000"/>
            </a:srgbClr>
          </a:solidFill>
          <a:ln/>
        </p:spPr>
      </p:sp>
      <p:sp>
        <p:nvSpPr>
          <p:cNvPr id="84" name="Text 81"/>
          <p:cNvSpPr/>
          <p:nvPr/>
        </p:nvSpPr>
        <p:spPr>
          <a:xfrm>
            <a:off x="4197668" y="21270635"/>
            <a:ext cx="1867257"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DOK level 3&amp;4 questions</a:t>
            </a:r>
            <a:endParaRPr lang="en-US" sz="1225" dirty="0"/>
          </a:p>
        </p:txBody>
      </p:sp>
      <p:sp>
        <p:nvSpPr>
          <p:cNvPr id="85" name="Text 82"/>
          <p:cNvSpPr/>
          <p:nvPr/>
        </p:nvSpPr>
        <p:spPr>
          <a:xfrm>
            <a:off x="6383536" y="21270635"/>
            <a:ext cx="1863447" cy="248722"/>
          </a:xfrm>
          <a:prstGeom prst="rect">
            <a:avLst/>
          </a:prstGeom>
          <a:noFill/>
          <a:ln/>
        </p:spPr>
        <p:txBody>
          <a:bodyPr wrap="none" rtlCol="0" anchor="t"/>
          <a:lstStyle/>
          <a:p>
            <a:pPr marL="0" indent="0">
              <a:lnSpc>
                <a:spcPts val="1960"/>
              </a:lnSpc>
              <a:buNone/>
            </a:pPr>
            <a:endParaRPr lang="en-US" sz="1225" dirty="0"/>
          </a:p>
        </p:txBody>
      </p:sp>
      <p:sp>
        <p:nvSpPr>
          <p:cNvPr id="86" name="Text 83"/>
          <p:cNvSpPr/>
          <p:nvPr/>
        </p:nvSpPr>
        <p:spPr>
          <a:xfrm>
            <a:off x="8565594" y="21270635"/>
            <a:ext cx="1867257" cy="248722"/>
          </a:xfrm>
          <a:prstGeom prst="rect">
            <a:avLst/>
          </a:prstGeom>
          <a:noFill/>
          <a:ln/>
        </p:spPr>
        <p:txBody>
          <a:bodyPr wrap="non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Assessment</a:t>
            </a:r>
            <a:endParaRPr lang="en-US" sz="1225" dirty="0"/>
          </a:p>
        </p:txBody>
      </p:sp>
      <p:pic>
        <p:nvPicPr>
          <p:cNvPr id="87" name="Image 1" descr="preencoded.png">
            <a:hlinkClick r:id="rId16"/>
          </p:cNvPr>
          <p:cNvPicPr>
            <a:picLocks noChangeAspect="1"/>
          </p:cNvPicPr>
          <p:nvPr/>
        </p:nvPicPr>
        <p:blipFill>
          <a:blip r:embed="rId17"/>
          <a:stretch>
            <a:fillRect/>
          </a:stretch>
        </p:blipFill>
        <p:spPr>
          <a:xfrm>
            <a:off x="12242153" y="7589520"/>
            <a:ext cx="2296807" cy="5486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1803023"/>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3110746" cy="486013"/>
          </a:xfrm>
          <a:prstGeom prst="rect">
            <a:avLst/>
          </a:prstGeom>
          <a:noFill/>
          <a:ln/>
        </p:spPr>
        <p:txBody>
          <a:bodyPr wrap="non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Warm-up:</a:t>
            </a:r>
            <a:endParaRPr lang="en-US" sz="3062" dirty="0"/>
          </a:p>
        </p:txBody>
      </p:sp>
      <p:sp>
        <p:nvSpPr>
          <p:cNvPr id="5" name="Text 2"/>
          <p:cNvSpPr/>
          <p:nvPr/>
        </p:nvSpPr>
        <p:spPr>
          <a:xfrm>
            <a:off x="4031575" y="1224677"/>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1.Would you rather…on gender equality</a:t>
            </a:r>
            <a:endParaRPr lang="en-US" sz="1531" dirty="0"/>
          </a:p>
        </p:txBody>
      </p:sp>
      <p:sp>
        <p:nvSpPr>
          <p:cNvPr id="6" name="Text 3"/>
          <p:cNvSpPr/>
          <p:nvPr/>
        </p:nvSpPr>
        <p:spPr>
          <a:xfrm>
            <a:off x="4280416" y="1710571"/>
            <a:ext cx="6318290" cy="497443"/>
          </a:xfrm>
          <a:prstGeom prst="rect">
            <a:avLst/>
          </a:prstGeom>
          <a:noFill/>
          <a:ln/>
        </p:spPr>
        <p:txBody>
          <a:bodyPr wrap="square" rtlCol="0" anchor="t"/>
          <a:lstStyle/>
          <a:p>
            <a:pPr marL="342900" indent="-342900" algn="l">
              <a:lnSpc>
                <a:spcPts val="1960"/>
              </a:lnSpc>
              <a:buSzPct val="100000"/>
              <a:buFont typeface="+mj-lt"/>
              <a:buAutoNum type="arabicPeriod"/>
            </a:pPr>
            <a:r>
              <a:rPr lang="en-US" sz="1225" dirty="0">
                <a:solidFill>
                  <a:srgbClr val="DAD8E9"/>
                </a:solidFill>
                <a:latin typeface="Mukta" pitchFamily="34" charset="0"/>
                <a:ea typeface="Mukta" pitchFamily="34" charset="-122"/>
                <a:cs typeface="Mukta" pitchFamily="34" charset="-120"/>
              </a:rPr>
              <a:t>Would you rather live in a society where women are not allowed to pursue higher education or in a society where women cannot hold any leadership positions?</a:t>
            </a:r>
            <a:endParaRPr lang="en-US" sz="1225" dirty="0"/>
          </a:p>
        </p:txBody>
      </p:sp>
      <p:sp>
        <p:nvSpPr>
          <p:cNvPr id="7" name="Text 4"/>
          <p:cNvSpPr/>
          <p:nvPr/>
        </p:nvSpPr>
        <p:spPr>
          <a:xfrm>
            <a:off x="4280416" y="2270165"/>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2"/>
            </a:pPr>
            <a:r>
              <a:rPr lang="en-US" sz="1225" dirty="0">
                <a:solidFill>
                  <a:srgbClr val="DAD8E9"/>
                </a:solidFill>
                <a:latin typeface="Mukta" pitchFamily="34" charset="0"/>
                <a:ea typeface="Mukta" pitchFamily="34" charset="-122"/>
                <a:cs typeface="Mukta" pitchFamily="34" charset="-120"/>
              </a:rPr>
              <a:t>Would you rather be forced into early marriage with a man chosen by your family or live a life without the possibility of marriage or starting a family?</a:t>
            </a:r>
            <a:endParaRPr lang="en-US" sz="1225" dirty="0"/>
          </a:p>
        </p:txBody>
      </p:sp>
      <p:sp>
        <p:nvSpPr>
          <p:cNvPr id="8" name="Text 5"/>
          <p:cNvSpPr/>
          <p:nvPr/>
        </p:nvSpPr>
        <p:spPr>
          <a:xfrm>
            <a:off x="4280416" y="2829758"/>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3"/>
            </a:pPr>
            <a:r>
              <a:rPr lang="en-US" sz="1225" dirty="0">
                <a:solidFill>
                  <a:srgbClr val="DAD8E9"/>
                </a:solidFill>
                <a:latin typeface="Mukta" pitchFamily="34" charset="0"/>
                <a:ea typeface="Mukta" pitchFamily="34" charset="-122"/>
                <a:cs typeface="Mukta" pitchFamily="34" charset="-120"/>
              </a:rPr>
              <a:t>Would you rather be regarded as an object to be bought and sold or be treated as an equal human being in society?</a:t>
            </a:r>
            <a:endParaRPr lang="en-US" sz="1225" dirty="0"/>
          </a:p>
        </p:txBody>
      </p:sp>
      <p:sp>
        <p:nvSpPr>
          <p:cNvPr id="9" name="Text 6"/>
          <p:cNvSpPr/>
          <p:nvPr/>
        </p:nvSpPr>
        <p:spPr>
          <a:xfrm>
            <a:off x="4280416" y="3389352"/>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4"/>
            </a:pPr>
            <a:r>
              <a:rPr lang="en-US" sz="1225" dirty="0">
                <a:solidFill>
                  <a:srgbClr val="DAD8E9"/>
                </a:solidFill>
                <a:latin typeface="Mukta" pitchFamily="34" charset="0"/>
                <a:ea typeface="Mukta" pitchFamily="34" charset="-122"/>
                <a:cs typeface="Mukta" pitchFamily="34" charset="-120"/>
              </a:rPr>
              <a:t>Would you rather be paid significantly less than your male counterparts for doing the same job, or face constant discrimination and bias due to your gender?</a:t>
            </a:r>
            <a:endParaRPr lang="en-US" sz="1225" dirty="0"/>
          </a:p>
        </p:txBody>
      </p:sp>
      <p:sp>
        <p:nvSpPr>
          <p:cNvPr id="10" name="Text 7"/>
          <p:cNvSpPr/>
          <p:nvPr/>
        </p:nvSpPr>
        <p:spPr>
          <a:xfrm>
            <a:off x="4280416" y="3948946"/>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5"/>
            </a:pPr>
            <a:r>
              <a:rPr lang="en-US" sz="1225" dirty="0">
                <a:solidFill>
                  <a:srgbClr val="DAD8E9"/>
                </a:solidFill>
                <a:latin typeface="Mukta" pitchFamily="34" charset="0"/>
                <a:ea typeface="Mukta" pitchFamily="34" charset="-122"/>
                <a:cs typeface="Mukta" pitchFamily="34" charset="-120"/>
              </a:rPr>
              <a:t>Would you rather live in a world where women are denied basic reproductive rights or a world where women are denied the right to vote?</a:t>
            </a:r>
            <a:endParaRPr lang="en-US" sz="1225" dirty="0"/>
          </a:p>
        </p:txBody>
      </p:sp>
      <p:sp>
        <p:nvSpPr>
          <p:cNvPr id="11" name="Text 8"/>
          <p:cNvSpPr/>
          <p:nvPr/>
        </p:nvSpPr>
        <p:spPr>
          <a:xfrm>
            <a:off x="4280416" y="4508540"/>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6"/>
            </a:pPr>
            <a:r>
              <a:rPr lang="en-US" sz="1225" dirty="0">
                <a:solidFill>
                  <a:srgbClr val="DAD8E9"/>
                </a:solidFill>
                <a:latin typeface="Mukta" pitchFamily="34" charset="0"/>
                <a:ea typeface="Mukta" pitchFamily="34" charset="-122"/>
                <a:cs typeface="Mukta" pitchFamily="34" charset="-120"/>
              </a:rPr>
              <a:t>Would you rather be judged solely based on your physical appearance or be valued for your intelligence and skills?</a:t>
            </a:r>
            <a:endParaRPr lang="en-US" sz="1225" dirty="0"/>
          </a:p>
        </p:txBody>
      </p:sp>
      <p:sp>
        <p:nvSpPr>
          <p:cNvPr id="12" name="Text 9"/>
          <p:cNvSpPr/>
          <p:nvPr/>
        </p:nvSpPr>
        <p:spPr>
          <a:xfrm>
            <a:off x="4280416" y="5068133"/>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7"/>
            </a:pPr>
            <a:r>
              <a:rPr lang="en-US" sz="1225" dirty="0">
                <a:solidFill>
                  <a:srgbClr val="DAD8E9"/>
                </a:solidFill>
                <a:latin typeface="Mukta" pitchFamily="34" charset="0"/>
                <a:ea typeface="Mukta" pitchFamily="34" charset="-122"/>
                <a:cs typeface="Mukta" pitchFamily="34" charset="-120"/>
              </a:rPr>
              <a:t>Would you rather live in a society where domestic violence is widely accepted and normalized or a society where rape culture is prevalent?</a:t>
            </a:r>
            <a:endParaRPr lang="en-US" sz="1225" dirty="0"/>
          </a:p>
        </p:txBody>
      </p:sp>
      <p:sp>
        <p:nvSpPr>
          <p:cNvPr id="13" name="Text 10"/>
          <p:cNvSpPr/>
          <p:nvPr/>
        </p:nvSpPr>
        <p:spPr>
          <a:xfrm>
            <a:off x="4280416" y="5627727"/>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8"/>
            </a:pPr>
            <a:r>
              <a:rPr lang="en-US" sz="1225" dirty="0">
                <a:solidFill>
                  <a:srgbClr val="DAD8E9"/>
                </a:solidFill>
                <a:latin typeface="Mukta" pitchFamily="34" charset="0"/>
                <a:ea typeface="Mukta" pitchFamily="34" charset="-122"/>
                <a:cs typeface="Mukta" pitchFamily="34" charset="-120"/>
              </a:rPr>
              <a:t>Would you rather be denied opportunities for career advancements solely because of your gender or be forced to conform to traditional gender roles against your will?</a:t>
            </a:r>
            <a:endParaRPr lang="en-US" sz="1225" dirty="0"/>
          </a:p>
        </p:txBody>
      </p:sp>
      <p:sp>
        <p:nvSpPr>
          <p:cNvPr id="14" name="Text 11"/>
          <p:cNvSpPr/>
          <p:nvPr/>
        </p:nvSpPr>
        <p:spPr>
          <a:xfrm>
            <a:off x="4280416" y="6187321"/>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9"/>
            </a:pPr>
            <a:r>
              <a:rPr lang="en-US" sz="1225" dirty="0">
                <a:solidFill>
                  <a:srgbClr val="DAD8E9"/>
                </a:solidFill>
                <a:latin typeface="Mukta" pitchFamily="34" charset="0"/>
                <a:ea typeface="Mukta" pitchFamily="34" charset="-122"/>
                <a:cs typeface="Mukta" pitchFamily="34" charset="-120"/>
              </a:rPr>
              <a:t>Would you rather be constantly shamed and belittled for your choices as a woman or be denied the freedom to make choices regarding your own body and future?</a:t>
            </a:r>
            <a:endParaRPr lang="en-US" sz="1225" dirty="0"/>
          </a:p>
        </p:txBody>
      </p:sp>
      <p:sp>
        <p:nvSpPr>
          <p:cNvPr id="15" name="Text 12"/>
          <p:cNvSpPr/>
          <p:nvPr/>
        </p:nvSpPr>
        <p:spPr>
          <a:xfrm>
            <a:off x="4280416" y="6746915"/>
            <a:ext cx="6318290" cy="497443"/>
          </a:xfrm>
          <a:prstGeom prst="rect">
            <a:avLst/>
          </a:prstGeom>
          <a:noFill/>
          <a:ln/>
        </p:spPr>
        <p:txBody>
          <a:bodyPr wrap="square" rtlCol="0" anchor="t"/>
          <a:lstStyle/>
          <a:p>
            <a:pPr marL="342900" indent="-342900" algn="l">
              <a:lnSpc>
                <a:spcPts val="1960"/>
              </a:lnSpc>
              <a:buSzPct val="100000"/>
              <a:buFont typeface="+mj-lt"/>
              <a:buAutoNum type="arabicPeriod" startAt="10"/>
            </a:pPr>
            <a:r>
              <a:rPr lang="en-US" sz="1225" dirty="0">
                <a:solidFill>
                  <a:srgbClr val="DAD8E9"/>
                </a:solidFill>
                <a:latin typeface="Mukta" pitchFamily="34" charset="0"/>
                <a:ea typeface="Mukta" pitchFamily="34" charset="-122"/>
                <a:cs typeface="Mukta" pitchFamily="34" charset="-120"/>
              </a:rPr>
              <a:t>Would you rather live in a society where women are objectified and sexualized in the media or a society where women’s achievements and intellect are often ignored?</a:t>
            </a:r>
            <a:endParaRPr lang="en-US" sz="1225" dirty="0"/>
          </a:p>
        </p:txBody>
      </p:sp>
      <p:sp>
        <p:nvSpPr>
          <p:cNvPr id="16" name="Text 13"/>
          <p:cNvSpPr/>
          <p:nvPr/>
        </p:nvSpPr>
        <p:spPr>
          <a:xfrm>
            <a:off x="4031575" y="7419261"/>
            <a:ext cx="6567130" cy="248722"/>
          </a:xfrm>
          <a:prstGeom prst="rect">
            <a:avLst/>
          </a:prstGeom>
          <a:noFill/>
          <a:ln/>
        </p:spPr>
        <p:txBody>
          <a:bodyPr wrap="non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https://autoclassmate.io/would-you-rather-question-generator-responses/?eid=fd93c7</a:t>
            </a:r>
            <a:endParaRPr lang="en-US" sz="1225" dirty="0"/>
          </a:p>
        </p:txBody>
      </p:sp>
      <p:sp>
        <p:nvSpPr>
          <p:cNvPr id="17" name="Text 14"/>
          <p:cNvSpPr/>
          <p:nvPr/>
        </p:nvSpPr>
        <p:spPr>
          <a:xfrm>
            <a:off x="4031575" y="7842885"/>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Rationale…..</a:t>
            </a:r>
            <a:endParaRPr lang="en-US" sz="1531" dirty="0"/>
          </a:p>
        </p:txBody>
      </p:sp>
      <p:sp>
        <p:nvSpPr>
          <p:cNvPr id="18" name="Text 15"/>
          <p:cNvSpPr/>
          <p:nvPr/>
        </p:nvSpPr>
        <p:spPr>
          <a:xfrm>
            <a:off x="4280297" y="8328779"/>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provoke curiosity </a:t>
            </a:r>
            <a:endParaRPr lang="en-US" sz="1225" dirty="0"/>
          </a:p>
        </p:txBody>
      </p:sp>
      <p:sp>
        <p:nvSpPr>
          <p:cNvPr id="19" name="Text 16"/>
          <p:cNvSpPr/>
          <p:nvPr/>
        </p:nvSpPr>
        <p:spPr>
          <a:xfrm>
            <a:off x="4280297" y="8639651"/>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effective ice-breaker</a:t>
            </a:r>
            <a:endParaRPr lang="en-US" sz="1225" dirty="0"/>
          </a:p>
        </p:txBody>
      </p:sp>
      <p:sp>
        <p:nvSpPr>
          <p:cNvPr id="20" name="Text 17"/>
          <p:cNvSpPr/>
          <p:nvPr/>
        </p:nvSpPr>
        <p:spPr>
          <a:xfrm>
            <a:off x="4280297" y="8950523"/>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enhance critical thinking</a:t>
            </a:r>
            <a:endParaRPr lang="en-US" sz="1225" dirty="0"/>
          </a:p>
        </p:txBody>
      </p:sp>
      <p:sp>
        <p:nvSpPr>
          <p:cNvPr id="21" name="Text 18"/>
          <p:cNvSpPr/>
          <p:nvPr/>
        </p:nvSpPr>
        <p:spPr>
          <a:xfrm>
            <a:off x="4280297" y="9261396"/>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make better decisions</a:t>
            </a:r>
            <a:endParaRPr lang="en-US" sz="1225" dirty="0"/>
          </a:p>
        </p:txBody>
      </p:sp>
      <p:sp>
        <p:nvSpPr>
          <p:cNvPr id="22" name="Text 19"/>
          <p:cNvSpPr/>
          <p:nvPr/>
        </p:nvSpPr>
        <p:spPr>
          <a:xfrm>
            <a:off x="4280297" y="9572268"/>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enhance communication</a:t>
            </a:r>
            <a:endParaRPr lang="en-US" sz="1225" dirty="0"/>
          </a:p>
        </p:txBody>
      </p:sp>
      <p:sp>
        <p:nvSpPr>
          <p:cNvPr id="23" name="Text 20"/>
          <p:cNvSpPr/>
          <p:nvPr/>
        </p:nvSpPr>
        <p:spPr>
          <a:xfrm>
            <a:off x="4280297" y="9883140"/>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foster creativity</a:t>
            </a:r>
            <a:endParaRPr lang="en-US" sz="1225" dirty="0"/>
          </a:p>
        </p:txBody>
      </p:sp>
      <p:sp>
        <p:nvSpPr>
          <p:cNvPr id="24" name="Text 21"/>
          <p:cNvSpPr/>
          <p:nvPr/>
        </p:nvSpPr>
        <p:spPr>
          <a:xfrm>
            <a:off x="4280297" y="10194012"/>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build teamwork</a:t>
            </a:r>
            <a:endParaRPr lang="en-US" sz="1225" dirty="0"/>
          </a:p>
        </p:txBody>
      </p:sp>
      <p:sp>
        <p:nvSpPr>
          <p:cNvPr id="25" name="Text 22"/>
          <p:cNvSpPr/>
          <p:nvPr/>
        </p:nvSpPr>
        <p:spPr>
          <a:xfrm>
            <a:off x="4280297" y="10504884"/>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learn about different perspectives</a:t>
            </a:r>
            <a:endParaRPr lang="en-US" sz="1225" dirty="0"/>
          </a:p>
        </p:txBody>
      </p:sp>
      <p:sp>
        <p:nvSpPr>
          <p:cNvPr id="26" name="Text 23"/>
          <p:cNvSpPr/>
          <p:nvPr/>
        </p:nvSpPr>
        <p:spPr>
          <a:xfrm>
            <a:off x="4280297" y="10815757"/>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set a positive tone</a:t>
            </a:r>
            <a:endParaRPr lang="en-US" sz="1225" dirty="0"/>
          </a:p>
        </p:txBody>
      </p:sp>
      <p:sp>
        <p:nvSpPr>
          <p:cNvPr id="27" name="Text 24"/>
          <p:cNvSpPr/>
          <p:nvPr/>
        </p:nvSpPr>
        <p:spPr>
          <a:xfrm>
            <a:off x="4280297" y="11126629"/>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enhance argumentation skills</a:t>
            </a:r>
            <a:endParaRPr lang="en-US" sz="1225" dirty="0"/>
          </a:p>
        </p:txBody>
      </p:sp>
      <p:pic>
        <p:nvPicPr>
          <p:cNvPr id="28" name="Image 1"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891659"/>
            <a:ext cx="9381649" cy="444341"/>
          </a:xfrm>
          <a:prstGeom prst="rect">
            <a:avLst/>
          </a:prstGeom>
          <a:noFill/>
          <a:ln/>
        </p:spPr>
        <p:txBody>
          <a:bodyPr wrap="none" rtlCol="0" anchor="t"/>
          <a:lstStyle/>
          <a:p>
            <a:pPr marL="0" indent="0">
              <a:lnSpc>
                <a:spcPts val="3499"/>
              </a:lnSpc>
              <a:buNone/>
            </a:pPr>
            <a:r>
              <a:rPr lang="en-US" sz="2187" b="1" dirty="0">
                <a:solidFill>
                  <a:srgbClr val="DAD8E9"/>
                </a:solidFill>
                <a:latin typeface="Mukta" pitchFamily="34" charset="0"/>
                <a:ea typeface="Mukta" pitchFamily="34" charset="-122"/>
                <a:cs typeface="Mukta" pitchFamily="34" charset="-120"/>
              </a:rPr>
              <a:t>2.Malala's story:Fighting for Education Against Gender Bias</a:t>
            </a:r>
            <a:endParaRPr lang="en-US" sz="2187" dirty="0"/>
          </a:p>
        </p:txBody>
      </p:sp>
      <p:sp>
        <p:nvSpPr>
          <p:cNvPr id="5" name="Text 2"/>
          <p:cNvSpPr/>
          <p:nvPr/>
        </p:nvSpPr>
        <p:spPr>
          <a:xfrm>
            <a:off x="2624376" y="1585912"/>
            <a:ext cx="9381649" cy="444341"/>
          </a:xfrm>
          <a:prstGeom prst="rect">
            <a:avLst/>
          </a:prstGeom>
          <a:noFill/>
          <a:ln/>
        </p:spPr>
        <p:txBody>
          <a:bodyPr wrap="none" rtlCol="0" anchor="t"/>
          <a:lstStyle/>
          <a:p>
            <a:pPr marL="0" indent="0">
              <a:lnSpc>
                <a:spcPts val="3499"/>
              </a:lnSpc>
              <a:buNone/>
            </a:pPr>
            <a:r>
              <a:rPr lang="en-US" sz="2187" b="1" dirty="0">
                <a:solidFill>
                  <a:srgbClr val="DAD8E9"/>
                </a:solidFill>
                <a:latin typeface="Mukta" pitchFamily="34" charset="0"/>
                <a:ea typeface="Mukta" pitchFamily="34" charset="-122"/>
                <a:cs typeface="Mukta" pitchFamily="34" charset="-120"/>
              </a:rPr>
              <a:t> </a:t>
            </a:r>
            <a:endParaRPr lang="en-US" sz="2187" dirty="0"/>
          </a:p>
        </p:txBody>
      </p:sp>
      <p:pic>
        <p:nvPicPr>
          <p:cNvPr id="6" name="Image 1" descr="preencoded.png"/>
          <p:cNvPicPr>
            <a:picLocks noChangeAspect="1"/>
          </p:cNvPicPr>
          <p:nvPr/>
        </p:nvPicPr>
        <p:blipFill>
          <a:blip r:embed="rId4"/>
          <a:stretch>
            <a:fillRect/>
          </a:stretch>
        </p:blipFill>
        <p:spPr>
          <a:xfrm>
            <a:off x="5343525" y="2280166"/>
            <a:ext cx="3943231" cy="5257562"/>
          </a:xfrm>
          <a:prstGeom prst="rect">
            <a:avLst/>
          </a:prstGeom>
        </p:spPr>
      </p:pic>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076"/>
          </a:xfrm>
          <a:prstGeom prst="rect">
            <a:avLst/>
          </a:prstGeom>
          <a:solidFill>
            <a:srgbClr val="0B0C23">
              <a:alpha val="75000"/>
            </a:srgbClr>
          </a:solidFill>
          <a:ln w="11430">
            <a:solidFill>
              <a:srgbClr val="FFFFFF">
                <a:alpha val="16000"/>
              </a:srgbClr>
            </a:solidFill>
            <a:prstDash val="solid"/>
          </a:ln>
        </p:spPr>
      </p:sp>
      <p:pic>
        <p:nvPicPr>
          <p:cNvPr id="4" name="Image 1" descr="preencoded.png"/>
          <p:cNvPicPr>
            <a:picLocks noChangeAspect="1"/>
          </p:cNvPicPr>
          <p:nvPr/>
        </p:nvPicPr>
        <p:blipFill>
          <a:blip r:embed="rId4"/>
          <a:stretch>
            <a:fillRect/>
          </a:stretch>
        </p:blipFill>
        <p:spPr>
          <a:xfrm>
            <a:off x="3444954" y="504111"/>
            <a:ext cx="7740372" cy="4659987"/>
          </a:xfrm>
          <a:prstGeom prst="rect">
            <a:avLst/>
          </a:prstGeom>
        </p:spPr>
      </p:pic>
      <p:sp>
        <p:nvSpPr>
          <p:cNvPr id="5" name="Text 1"/>
          <p:cNvSpPr/>
          <p:nvPr/>
        </p:nvSpPr>
        <p:spPr>
          <a:xfrm>
            <a:off x="3444954" y="5370314"/>
            <a:ext cx="7740372" cy="293370"/>
          </a:xfrm>
          <a:prstGeom prst="rect">
            <a:avLst/>
          </a:prstGeom>
          <a:noFill/>
          <a:ln/>
        </p:spPr>
        <p:txBody>
          <a:bodyPr wrap="none" rtlCol="0" anchor="t"/>
          <a:lstStyle/>
          <a:p>
            <a:pPr marL="0" indent="0">
              <a:lnSpc>
                <a:spcPts val="2310"/>
              </a:lnSpc>
              <a:buNone/>
            </a:pPr>
            <a:r>
              <a:rPr lang="en-US" sz="1444" dirty="0">
                <a:solidFill>
                  <a:srgbClr val="DAD8E9"/>
                </a:solidFill>
                <a:latin typeface="Mukta" pitchFamily="34" charset="0"/>
                <a:ea typeface="Mukta" pitchFamily="34" charset="-122"/>
                <a:cs typeface="Mukta" pitchFamily="34" charset="-120"/>
              </a:rPr>
              <a:t> </a:t>
            </a:r>
            <a:r>
              <a:rPr lang="en-US" sz="1444"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https://classx.org/book-chat/</a:t>
            </a:r>
            <a:endParaRPr lang="en-US" sz="1444" dirty="0"/>
          </a:p>
        </p:txBody>
      </p:sp>
      <p:pic>
        <p:nvPicPr>
          <p:cNvPr id="6" name="Image 2"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2383">
            <a:solidFill>
              <a:srgbClr val="FFFFFF">
                <a:alpha val="16000"/>
              </a:srgbClr>
            </a:solidFill>
            <a:prstDash val="solid"/>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0B0C23">
              <a:alpha val="80000"/>
            </a:srgbClr>
          </a:solidFill>
          <a:ln/>
        </p:spPr>
      </p:sp>
      <p:sp>
        <p:nvSpPr>
          <p:cNvPr id="6" name="Text 2"/>
          <p:cNvSpPr/>
          <p:nvPr/>
        </p:nvSpPr>
        <p:spPr>
          <a:xfrm>
            <a:off x="3107412" y="548878"/>
            <a:ext cx="6606540" cy="747355"/>
          </a:xfrm>
          <a:prstGeom prst="rect">
            <a:avLst/>
          </a:prstGeom>
          <a:noFill/>
          <a:ln/>
        </p:spPr>
        <p:txBody>
          <a:bodyPr wrap="none" rtlCol="0" anchor="t"/>
          <a:lstStyle/>
          <a:p>
            <a:pPr marL="0" indent="0">
              <a:lnSpc>
                <a:spcPts val="5885"/>
              </a:lnSpc>
              <a:buNone/>
            </a:pPr>
            <a:r>
              <a:rPr lang="en-US" sz="4708" dirty="0">
                <a:solidFill>
                  <a:srgbClr val="C6BFEE"/>
                </a:solidFill>
                <a:latin typeface="Prompt" pitchFamily="34" charset="0"/>
                <a:ea typeface="Prompt" pitchFamily="34" charset="-122"/>
                <a:cs typeface="Prompt" pitchFamily="34" charset="-120"/>
              </a:rPr>
              <a:t>Chatting with ChatGPT</a:t>
            </a:r>
            <a:endParaRPr lang="en-US" sz="4708" dirty="0"/>
          </a:p>
        </p:txBody>
      </p:sp>
      <p:pic>
        <p:nvPicPr>
          <p:cNvPr id="7" name="Image 2" descr="preencoded.png"/>
          <p:cNvPicPr>
            <a:picLocks noChangeAspect="1"/>
          </p:cNvPicPr>
          <p:nvPr/>
        </p:nvPicPr>
        <p:blipFill>
          <a:blip r:embed="rId5"/>
          <a:stretch>
            <a:fillRect/>
          </a:stretch>
        </p:blipFill>
        <p:spPr>
          <a:xfrm>
            <a:off x="3107412" y="1595199"/>
            <a:ext cx="8238292" cy="4858941"/>
          </a:xfrm>
          <a:prstGeom prst="rect">
            <a:avLst/>
          </a:prstGeom>
        </p:spPr>
      </p:pic>
      <p:sp>
        <p:nvSpPr>
          <p:cNvPr id="8" name="Text 3"/>
          <p:cNvSpPr/>
          <p:nvPr/>
        </p:nvSpPr>
        <p:spPr>
          <a:xfrm>
            <a:off x="3107412" y="6753106"/>
            <a:ext cx="5120640" cy="373618"/>
          </a:xfrm>
          <a:prstGeom prst="rect">
            <a:avLst/>
          </a:prstGeom>
          <a:noFill/>
          <a:ln/>
        </p:spPr>
        <p:txBody>
          <a:bodyPr wrap="none" rtlCol="0" anchor="t"/>
          <a:lstStyle/>
          <a:p>
            <a:pPr marL="0" indent="0">
              <a:lnSpc>
                <a:spcPts val="2943"/>
              </a:lnSpc>
              <a:buNone/>
            </a:pPr>
            <a:r>
              <a:rPr lang="en-US" sz="2354" dirty="0">
                <a:solidFill>
                  <a:srgbClr val="C6BFEE"/>
                </a:solidFill>
                <a:latin typeface="Prompt" pitchFamily="34" charset="0"/>
                <a:ea typeface="Prompt" pitchFamily="34" charset="-122"/>
                <a:cs typeface="Prompt" pitchFamily="34" charset="-120"/>
              </a:rPr>
              <a:t>                                                </a:t>
            </a:r>
            <a:endParaRPr lang="en-US" sz="2354" dirty="0"/>
          </a:p>
        </p:txBody>
      </p:sp>
      <p:sp>
        <p:nvSpPr>
          <p:cNvPr id="9" name="Text 4"/>
          <p:cNvSpPr/>
          <p:nvPr/>
        </p:nvSpPr>
        <p:spPr>
          <a:xfrm>
            <a:off x="3107412" y="7425690"/>
            <a:ext cx="8415457" cy="255032"/>
          </a:xfrm>
          <a:prstGeom prst="rect">
            <a:avLst/>
          </a:prstGeom>
          <a:noFill/>
          <a:ln/>
        </p:spPr>
        <p:txBody>
          <a:bodyPr wrap="none" rtlCol="0" anchor="t"/>
          <a:lstStyle/>
          <a:p>
            <a:pPr marL="0" indent="0">
              <a:lnSpc>
                <a:spcPts val="2009"/>
              </a:lnSpc>
              <a:buNone/>
            </a:pPr>
            <a:r>
              <a:rPr lang="en-US" sz="1256" i="1" dirty="0">
                <a:solidFill>
                  <a:srgbClr val="DAD8E9"/>
                </a:solidFill>
                <a:latin typeface="Mukta" pitchFamily="34" charset="0"/>
                <a:ea typeface="Mukta" pitchFamily="34" charset="-122"/>
                <a:cs typeface="Mukta" pitchFamily="34" charset="-120"/>
              </a:rPr>
              <a:t>                                                                                                        </a:t>
            </a:r>
            <a:endParaRPr lang="en-US" sz="1256" dirty="0"/>
          </a:p>
        </p:txBody>
      </p:sp>
      <p:pic>
        <p:nvPicPr>
          <p:cNvPr id="10"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3428107"/>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3110746" cy="486013"/>
          </a:xfrm>
          <a:prstGeom prst="rect">
            <a:avLst/>
          </a:prstGeom>
          <a:noFill/>
          <a:ln/>
        </p:spPr>
        <p:txBody>
          <a:bodyPr wrap="non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Ask ChatGPT….</a:t>
            </a:r>
            <a:endParaRPr lang="en-US" sz="3062" dirty="0"/>
          </a:p>
        </p:txBody>
      </p:sp>
      <p:pic>
        <p:nvPicPr>
          <p:cNvPr id="5" name="Image 1" descr="preencoded.png"/>
          <p:cNvPicPr>
            <a:picLocks noChangeAspect="1"/>
          </p:cNvPicPr>
          <p:nvPr/>
        </p:nvPicPr>
        <p:blipFill>
          <a:blip r:embed="rId4"/>
          <a:stretch>
            <a:fillRect/>
          </a:stretch>
        </p:blipFill>
        <p:spPr>
          <a:xfrm>
            <a:off x="4031575" y="1224677"/>
            <a:ext cx="6567130" cy="2906673"/>
          </a:xfrm>
          <a:prstGeom prst="rect">
            <a:avLst/>
          </a:prstGeom>
        </p:spPr>
      </p:pic>
      <p:pic>
        <p:nvPicPr>
          <p:cNvPr id="6" name="Image 2" descr="preencoded.png"/>
          <p:cNvPicPr>
            <a:picLocks noChangeAspect="1"/>
          </p:cNvPicPr>
          <p:nvPr/>
        </p:nvPicPr>
        <p:blipFill>
          <a:blip r:embed="rId5"/>
          <a:stretch>
            <a:fillRect/>
          </a:stretch>
        </p:blipFill>
        <p:spPr>
          <a:xfrm>
            <a:off x="4956572" y="4306253"/>
            <a:ext cx="4717018" cy="4047768"/>
          </a:xfrm>
          <a:prstGeom prst="rect">
            <a:avLst/>
          </a:prstGeom>
        </p:spPr>
      </p:pic>
      <p:sp>
        <p:nvSpPr>
          <p:cNvPr id="7" name="Text 2"/>
          <p:cNvSpPr/>
          <p:nvPr/>
        </p:nvSpPr>
        <p:spPr>
          <a:xfrm>
            <a:off x="4031575" y="8528923"/>
            <a:ext cx="6567130" cy="248722"/>
          </a:xfrm>
          <a:prstGeom prst="rect">
            <a:avLst/>
          </a:prstGeom>
          <a:noFill/>
          <a:ln/>
        </p:spPr>
        <p:txBody>
          <a:bodyPr wrap="non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                </a:t>
            </a:r>
            <a:r>
              <a:rPr lang="en-US" sz="1225" u="sng" dirty="0">
                <a:solidFill>
                  <a:srgbClr val="A95B95"/>
                </a:solidFill>
                <a:latin typeface="Mukta" pitchFamily="34" charset="0"/>
                <a:ea typeface="Mukta" pitchFamily="34" charset="-122"/>
                <a:cs typeface="Mukta" pitchFamily="34" charset="-120"/>
                <a:hlinkClick r:id="rId6">
                  <a:extLst>
                    <a:ext uri="{A12FA001-AC4F-418D-AE19-62706E023703}">
                      <ahyp:hlinkClr xmlns:ahyp="http://schemas.microsoft.com/office/drawing/2018/hyperlinkcolor" val="tx"/>
                    </a:ext>
                  </a:extLst>
                </a:hlinkClick>
              </a:rPr>
              <a:t>https://www.janeausten.org/pride-and-prejudice/pride-and-prejudice-online.php</a:t>
            </a:r>
            <a:endParaRPr lang="en-US" sz="1225" dirty="0"/>
          </a:p>
        </p:txBody>
      </p:sp>
      <p:pic>
        <p:nvPicPr>
          <p:cNvPr id="8" name="Image 3" descr="preencoded.png"/>
          <p:cNvPicPr>
            <a:picLocks noChangeAspect="1"/>
          </p:cNvPicPr>
          <p:nvPr/>
        </p:nvPicPr>
        <p:blipFill>
          <a:blip r:embed="rId7"/>
          <a:stretch>
            <a:fillRect/>
          </a:stretch>
        </p:blipFill>
        <p:spPr>
          <a:xfrm>
            <a:off x="4489847" y="8952548"/>
            <a:ext cx="5650587" cy="4047887"/>
          </a:xfrm>
          <a:prstGeom prst="rect">
            <a:avLst/>
          </a:prstGeom>
        </p:spPr>
      </p:pic>
      <p:pic>
        <p:nvPicPr>
          <p:cNvPr id="9" name="Image 4"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1787">
            <a:solidFill>
              <a:srgbClr val="FFFFFF">
                <a:alpha val="16000"/>
              </a:srgbClr>
            </a:solidFill>
            <a:prstDash val="solid"/>
          </a:ln>
        </p:spPr>
      </p:sp>
      <p:sp>
        <p:nvSpPr>
          <p:cNvPr id="4" name="Text 1"/>
          <p:cNvSpPr/>
          <p:nvPr/>
        </p:nvSpPr>
        <p:spPr>
          <a:xfrm>
            <a:off x="3316724" y="521017"/>
            <a:ext cx="5715000" cy="591860"/>
          </a:xfrm>
          <a:prstGeom prst="rect">
            <a:avLst/>
          </a:prstGeom>
          <a:noFill/>
          <a:ln/>
        </p:spPr>
        <p:txBody>
          <a:bodyPr wrap="none" rtlCol="0" anchor="t"/>
          <a:lstStyle/>
          <a:p>
            <a:pPr marL="0" indent="0">
              <a:lnSpc>
                <a:spcPts val="4661"/>
              </a:lnSpc>
              <a:buNone/>
            </a:pPr>
            <a:r>
              <a:rPr lang="en-US" sz="3728" dirty="0">
                <a:solidFill>
                  <a:srgbClr val="C6BFEE"/>
                </a:solidFill>
                <a:latin typeface="Prompt" pitchFamily="34" charset="0"/>
                <a:ea typeface="Prompt" pitchFamily="34" charset="-122"/>
                <a:cs typeface="Prompt" pitchFamily="34" charset="-120"/>
              </a:rPr>
              <a:t>Create a character/room</a:t>
            </a:r>
            <a:endParaRPr lang="en-US" sz="3728" dirty="0"/>
          </a:p>
        </p:txBody>
      </p:sp>
      <p:sp>
        <p:nvSpPr>
          <p:cNvPr id="5" name="Text 2"/>
          <p:cNvSpPr/>
          <p:nvPr/>
        </p:nvSpPr>
        <p:spPr>
          <a:xfrm>
            <a:off x="3619738" y="1491615"/>
            <a:ext cx="7693938" cy="303014"/>
          </a:xfrm>
          <a:prstGeom prst="rect">
            <a:avLst/>
          </a:prstGeom>
          <a:noFill/>
          <a:ln/>
        </p:spPr>
        <p:txBody>
          <a:bodyPr wrap="none" rtlCol="0" anchor="t"/>
          <a:lstStyle/>
          <a:p>
            <a:pPr marL="342900" indent="-342900" algn="l">
              <a:lnSpc>
                <a:spcPts val="2386"/>
              </a:lnSpc>
              <a:buSzPct val="100000"/>
              <a:buFont typeface="+mj-lt"/>
              <a:buAutoNum type="arabicPeriod"/>
            </a:pPr>
            <a:r>
              <a:rPr lang="en-US" sz="1491" dirty="0">
                <a:solidFill>
                  <a:srgbClr val="DAD8E9"/>
                </a:solidFill>
                <a:latin typeface="Mukta" pitchFamily="34" charset="0"/>
                <a:ea typeface="Mukta" pitchFamily="34" charset="-122"/>
                <a:cs typeface="Mukta" pitchFamily="34" charset="-120"/>
              </a:rPr>
              <a:t>Room Name  (Pride &amp; Prejudice)</a:t>
            </a:r>
            <a:endParaRPr lang="en-US" sz="1491" dirty="0"/>
          </a:p>
        </p:txBody>
      </p:sp>
      <p:sp>
        <p:nvSpPr>
          <p:cNvPr id="6" name="Text 3"/>
          <p:cNvSpPr/>
          <p:nvPr/>
        </p:nvSpPr>
        <p:spPr>
          <a:xfrm>
            <a:off x="3619738" y="1870353"/>
            <a:ext cx="7693938" cy="303014"/>
          </a:xfrm>
          <a:prstGeom prst="rect">
            <a:avLst/>
          </a:prstGeom>
          <a:noFill/>
          <a:ln/>
        </p:spPr>
        <p:txBody>
          <a:bodyPr wrap="none" rtlCol="0" anchor="t"/>
          <a:lstStyle/>
          <a:p>
            <a:pPr marL="342900" indent="-342900" algn="l">
              <a:lnSpc>
                <a:spcPts val="2386"/>
              </a:lnSpc>
              <a:buSzPct val="100000"/>
              <a:buFont typeface="+mj-lt"/>
              <a:buAutoNum type="arabicPeriod" startAt="2"/>
            </a:pPr>
            <a:r>
              <a:rPr lang="en-US" sz="1491" dirty="0">
                <a:solidFill>
                  <a:srgbClr val="DAD8E9"/>
                </a:solidFill>
                <a:latin typeface="Mukta" pitchFamily="34" charset="0"/>
                <a:ea typeface="Mukta" pitchFamily="34" charset="-122"/>
                <a:cs typeface="Mukta" pitchFamily="34" charset="-120"/>
              </a:rPr>
              <a:t>Add Characters (Create a character and join this room)</a:t>
            </a:r>
            <a:endParaRPr lang="en-US" sz="1491" dirty="0"/>
          </a:p>
        </p:txBody>
      </p:sp>
      <p:sp>
        <p:nvSpPr>
          <p:cNvPr id="7" name="Text 4"/>
          <p:cNvSpPr/>
          <p:nvPr/>
        </p:nvSpPr>
        <p:spPr>
          <a:xfrm>
            <a:off x="3619738" y="2249091"/>
            <a:ext cx="7693938" cy="303014"/>
          </a:xfrm>
          <a:prstGeom prst="rect">
            <a:avLst/>
          </a:prstGeom>
          <a:noFill/>
          <a:ln/>
        </p:spPr>
        <p:txBody>
          <a:bodyPr wrap="none" rtlCol="0" anchor="t"/>
          <a:lstStyle/>
          <a:p>
            <a:pPr marL="342900" indent="-342900" algn="l">
              <a:lnSpc>
                <a:spcPts val="2386"/>
              </a:lnSpc>
              <a:buSzPct val="100000"/>
              <a:buFont typeface="+mj-lt"/>
              <a:buAutoNum type="arabicPeriod" startAt="3"/>
            </a:pPr>
            <a:r>
              <a:rPr lang="en-US" sz="1491" dirty="0">
                <a:solidFill>
                  <a:srgbClr val="DAD8E9"/>
                </a:solidFill>
                <a:latin typeface="Mukta" pitchFamily="34" charset="0"/>
                <a:ea typeface="Mukta" pitchFamily="34" charset="-122"/>
                <a:cs typeface="Mukta" pitchFamily="34" charset="-120"/>
              </a:rPr>
              <a:t>Room Topic (Gender equality, Women status in society, Chapter 8,,,,,,,,)</a:t>
            </a:r>
            <a:endParaRPr lang="en-US" sz="1491" dirty="0"/>
          </a:p>
        </p:txBody>
      </p:sp>
      <p:pic>
        <p:nvPicPr>
          <p:cNvPr id="8" name="Image 1" descr="preencoded.png"/>
          <p:cNvPicPr>
            <a:picLocks noChangeAspect="1"/>
          </p:cNvPicPr>
          <p:nvPr/>
        </p:nvPicPr>
        <p:blipFill>
          <a:blip r:embed="rId4"/>
          <a:stretch>
            <a:fillRect/>
          </a:stretch>
        </p:blipFill>
        <p:spPr>
          <a:xfrm>
            <a:off x="3316724" y="2765108"/>
            <a:ext cx="7996952" cy="3485317"/>
          </a:xfrm>
          <a:prstGeom prst="rect">
            <a:avLst/>
          </a:prstGeom>
        </p:spPr>
      </p:pic>
      <p:sp>
        <p:nvSpPr>
          <p:cNvPr id="9" name="Text 5"/>
          <p:cNvSpPr/>
          <p:nvPr/>
        </p:nvSpPr>
        <p:spPr>
          <a:xfrm>
            <a:off x="3316724" y="6463427"/>
            <a:ext cx="7996952" cy="303014"/>
          </a:xfrm>
          <a:prstGeom prst="rect">
            <a:avLst/>
          </a:prstGeom>
          <a:noFill/>
          <a:ln/>
        </p:spPr>
        <p:txBody>
          <a:bodyPr wrap="none" rtlCol="0" anchor="t"/>
          <a:lstStyle/>
          <a:p>
            <a:pPr marL="0" indent="0">
              <a:lnSpc>
                <a:spcPts val="2386"/>
              </a:lnSpc>
              <a:buNone/>
            </a:pPr>
            <a:endParaRPr lang="en-US" sz="1491" dirty="0"/>
          </a:p>
        </p:txBody>
      </p:sp>
      <p:sp>
        <p:nvSpPr>
          <p:cNvPr id="10" name="Text 6"/>
          <p:cNvSpPr/>
          <p:nvPr/>
        </p:nvSpPr>
        <p:spPr>
          <a:xfrm>
            <a:off x="3600807" y="7192447"/>
            <a:ext cx="7712869" cy="303014"/>
          </a:xfrm>
          <a:prstGeom prst="rect">
            <a:avLst/>
          </a:prstGeom>
          <a:noFill/>
          <a:ln/>
        </p:spPr>
        <p:txBody>
          <a:bodyPr wrap="none" rtlCol="0" anchor="t"/>
          <a:lstStyle/>
          <a:p>
            <a:pPr marL="0" indent="0">
              <a:lnSpc>
                <a:spcPts val="2386"/>
              </a:lnSpc>
              <a:buNone/>
            </a:pPr>
            <a:r>
              <a:rPr lang="en-US" sz="1491"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https://beta.character.ai/signup</a:t>
            </a:r>
            <a:endParaRPr lang="en-US" sz="1491" dirty="0"/>
          </a:p>
        </p:txBody>
      </p:sp>
      <p:sp>
        <p:nvSpPr>
          <p:cNvPr id="11" name="Shape 7"/>
          <p:cNvSpPr/>
          <p:nvPr/>
        </p:nvSpPr>
        <p:spPr>
          <a:xfrm>
            <a:off x="3316724" y="6979444"/>
            <a:ext cx="37862" cy="729020"/>
          </a:xfrm>
          <a:prstGeom prst="rect">
            <a:avLst/>
          </a:prstGeom>
          <a:solidFill>
            <a:srgbClr val="A95B95"/>
          </a:solidFill>
          <a:ln/>
        </p:spPr>
      </p:sp>
      <p:pic>
        <p:nvPicPr>
          <p:cNvPr id="12" name="Image 2"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2740">
            <a:solidFill>
              <a:srgbClr val="FFFFFF">
                <a:alpha val="16000"/>
              </a:srgbClr>
            </a:solidFill>
            <a:prstDash val="solid"/>
          </a:ln>
        </p:spPr>
      </p:sp>
      <p:sp>
        <p:nvSpPr>
          <p:cNvPr id="4" name="Text 1"/>
          <p:cNvSpPr/>
          <p:nvPr/>
        </p:nvSpPr>
        <p:spPr>
          <a:xfrm>
            <a:off x="2996208" y="563285"/>
            <a:ext cx="4091583" cy="639366"/>
          </a:xfrm>
          <a:prstGeom prst="rect">
            <a:avLst/>
          </a:prstGeom>
          <a:noFill/>
          <a:ln/>
        </p:spPr>
        <p:txBody>
          <a:bodyPr wrap="none" rtlCol="0" anchor="t"/>
          <a:lstStyle/>
          <a:p>
            <a:pPr marL="0" indent="0">
              <a:lnSpc>
                <a:spcPts val="5034"/>
              </a:lnSpc>
              <a:buNone/>
            </a:pPr>
            <a:r>
              <a:rPr lang="en-US" sz="4027" dirty="0">
                <a:solidFill>
                  <a:srgbClr val="C6BFEE"/>
                </a:solidFill>
                <a:latin typeface="Prompt" pitchFamily="34" charset="0"/>
                <a:ea typeface="Prompt" pitchFamily="34" charset="-122"/>
                <a:cs typeface="Prompt" pitchFamily="34" charset="-120"/>
              </a:rPr>
              <a:t>Character.AI</a:t>
            </a:r>
            <a:endParaRPr lang="en-US" sz="4027" dirty="0"/>
          </a:p>
        </p:txBody>
      </p:sp>
      <p:sp>
        <p:nvSpPr>
          <p:cNvPr id="5" name="Text 2"/>
          <p:cNvSpPr/>
          <p:nvPr/>
        </p:nvSpPr>
        <p:spPr>
          <a:xfrm>
            <a:off x="3405307" y="1611749"/>
            <a:ext cx="8228767" cy="409099"/>
          </a:xfrm>
          <a:prstGeom prst="rect">
            <a:avLst/>
          </a:prstGeom>
          <a:noFill/>
          <a:ln/>
        </p:spPr>
        <p:txBody>
          <a:bodyPr wrap="non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No more linear narratives</a:t>
            </a:r>
            <a:endParaRPr lang="en-US" sz="2014" dirty="0"/>
          </a:p>
        </p:txBody>
      </p:sp>
      <p:sp>
        <p:nvSpPr>
          <p:cNvPr id="6" name="Text 3"/>
          <p:cNvSpPr/>
          <p:nvPr/>
        </p:nvSpPr>
        <p:spPr>
          <a:xfrm>
            <a:off x="3405307" y="2102644"/>
            <a:ext cx="8228767" cy="409099"/>
          </a:xfrm>
          <a:prstGeom prst="rect">
            <a:avLst/>
          </a:prstGeom>
          <a:noFill/>
          <a:ln/>
        </p:spPr>
        <p:txBody>
          <a:bodyPr wrap="non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Innovative storytelling  by character. AI</a:t>
            </a:r>
            <a:endParaRPr lang="en-US" sz="2014" dirty="0"/>
          </a:p>
        </p:txBody>
      </p:sp>
      <p:sp>
        <p:nvSpPr>
          <p:cNvPr id="7" name="Text 4"/>
          <p:cNvSpPr/>
          <p:nvPr/>
        </p:nvSpPr>
        <p:spPr>
          <a:xfrm>
            <a:off x="3405307" y="2593538"/>
            <a:ext cx="8228767" cy="818198"/>
          </a:xfrm>
          <a:prstGeom prst="rect">
            <a:avLst/>
          </a:prstGeom>
          <a:noFill/>
          <a:ln/>
        </p:spPr>
        <p:txBody>
          <a:bodyPr wrap="squar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Create their own characters or select from a diverse range of pre-made characters</a:t>
            </a:r>
            <a:endParaRPr lang="en-US" sz="2014" dirty="0"/>
          </a:p>
        </p:txBody>
      </p:sp>
      <p:sp>
        <p:nvSpPr>
          <p:cNvPr id="8" name="Text 5"/>
          <p:cNvSpPr/>
          <p:nvPr/>
        </p:nvSpPr>
        <p:spPr>
          <a:xfrm>
            <a:off x="3405307" y="3493532"/>
            <a:ext cx="8228767" cy="409099"/>
          </a:xfrm>
          <a:prstGeom prst="rect">
            <a:avLst/>
          </a:prstGeom>
          <a:noFill/>
          <a:ln/>
        </p:spPr>
        <p:txBody>
          <a:bodyPr wrap="non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Students control the plot and decide what happens</a:t>
            </a:r>
            <a:endParaRPr lang="en-US" sz="2014" dirty="0"/>
          </a:p>
        </p:txBody>
      </p:sp>
      <p:sp>
        <p:nvSpPr>
          <p:cNvPr id="9" name="Text 6"/>
          <p:cNvSpPr/>
          <p:nvPr/>
        </p:nvSpPr>
        <p:spPr>
          <a:xfrm>
            <a:off x="3405307" y="3984427"/>
            <a:ext cx="8228767" cy="409099"/>
          </a:xfrm>
          <a:prstGeom prst="rect">
            <a:avLst/>
          </a:prstGeom>
          <a:noFill/>
          <a:ln/>
        </p:spPr>
        <p:txBody>
          <a:bodyPr wrap="non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 Interactive narratives and role-playing </a:t>
            </a:r>
            <a:endParaRPr lang="en-US" sz="2014" dirty="0"/>
          </a:p>
        </p:txBody>
      </p:sp>
      <p:sp>
        <p:nvSpPr>
          <p:cNvPr id="10" name="Text 7"/>
          <p:cNvSpPr/>
          <p:nvPr/>
        </p:nvSpPr>
        <p:spPr>
          <a:xfrm>
            <a:off x="3405307" y="4475321"/>
            <a:ext cx="8228767" cy="409099"/>
          </a:xfrm>
          <a:prstGeom prst="rect">
            <a:avLst/>
          </a:prstGeom>
          <a:noFill/>
          <a:ln/>
        </p:spPr>
        <p:txBody>
          <a:bodyPr wrap="non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Individualized user-chosen storylines </a:t>
            </a:r>
            <a:endParaRPr lang="en-US" sz="2014" dirty="0"/>
          </a:p>
        </p:txBody>
      </p:sp>
      <p:sp>
        <p:nvSpPr>
          <p:cNvPr id="11" name="Text 8"/>
          <p:cNvSpPr/>
          <p:nvPr/>
        </p:nvSpPr>
        <p:spPr>
          <a:xfrm>
            <a:off x="3405307" y="4966216"/>
            <a:ext cx="8228767" cy="409099"/>
          </a:xfrm>
          <a:prstGeom prst="rect">
            <a:avLst/>
          </a:prstGeom>
          <a:noFill/>
          <a:ln/>
        </p:spPr>
        <p:txBody>
          <a:bodyPr wrap="non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Unleash imagination in  unimaginable ways</a:t>
            </a:r>
            <a:endParaRPr lang="en-US" sz="2014" dirty="0"/>
          </a:p>
        </p:txBody>
      </p:sp>
      <p:sp>
        <p:nvSpPr>
          <p:cNvPr id="12" name="Text 9"/>
          <p:cNvSpPr/>
          <p:nvPr/>
        </p:nvSpPr>
        <p:spPr>
          <a:xfrm>
            <a:off x="3405307" y="5457111"/>
            <a:ext cx="8228767" cy="409099"/>
          </a:xfrm>
          <a:prstGeom prst="rect">
            <a:avLst/>
          </a:prstGeom>
          <a:noFill/>
          <a:ln/>
        </p:spPr>
        <p:txBody>
          <a:bodyPr wrap="non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An entirely new level of immersion</a:t>
            </a:r>
            <a:endParaRPr lang="en-US" sz="2014" dirty="0"/>
          </a:p>
        </p:txBody>
      </p:sp>
      <p:sp>
        <p:nvSpPr>
          <p:cNvPr id="13" name="Text 10"/>
          <p:cNvSpPr/>
          <p:nvPr/>
        </p:nvSpPr>
        <p:spPr>
          <a:xfrm>
            <a:off x="3405307" y="5948005"/>
            <a:ext cx="8228767" cy="818198"/>
          </a:xfrm>
          <a:prstGeom prst="rect">
            <a:avLst/>
          </a:prstGeom>
          <a:noFill/>
          <a:ln/>
        </p:spPr>
        <p:txBody>
          <a:bodyPr wrap="squar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When AI bots contact with  more humans, they learn and adapt to become more efficient and humanlike</a:t>
            </a:r>
            <a:endParaRPr lang="en-US" sz="2014" dirty="0"/>
          </a:p>
        </p:txBody>
      </p:sp>
      <p:sp>
        <p:nvSpPr>
          <p:cNvPr id="14" name="Text 11"/>
          <p:cNvSpPr/>
          <p:nvPr/>
        </p:nvSpPr>
        <p:spPr>
          <a:xfrm>
            <a:off x="3405307" y="6847999"/>
            <a:ext cx="8228767" cy="818198"/>
          </a:xfrm>
          <a:prstGeom prst="rect">
            <a:avLst/>
          </a:prstGeom>
          <a:noFill/>
          <a:ln/>
        </p:spPr>
        <p:txBody>
          <a:bodyPr wrap="square" rtlCol="0" anchor="t"/>
          <a:lstStyle/>
          <a:p>
            <a:pPr marL="342900" indent="-342900" algn="l">
              <a:lnSpc>
                <a:spcPts val="3222"/>
              </a:lnSpc>
              <a:buSzPct val="100000"/>
              <a:buChar char="•"/>
            </a:pPr>
            <a:r>
              <a:rPr lang="en-US" sz="2014" dirty="0">
                <a:solidFill>
                  <a:srgbClr val="DAD8E9"/>
                </a:solidFill>
                <a:latin typeface="Mukta" pitchFamily="34" charset="0"/>
                <a:ea typeface="Mukta" pitchFamily="34" charset="-122"/>
                <a:cs typeface="Mukta" pitchFamily="34" charset="-120"/>
              </a:rPr>
              <a:t>They are better able to understand patterns of thought, behavior, and conversational outcomes</a:t>
            </a:r>
            <a:endParaRPr lang="en-US" sz="2014" dirty="0"/>
          </a:p>
        </p:txBody>
      </p:sp>
      <p:pic>
        <p:nvPicPr>
          <p:cNvPr id="15"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1768078"/>
            <a:ext cx="4443889" cy="694373"/>
          </a:xfrm>
          <a:prstGeom prst="rect">
            <a:avLst/>
          </a:prstGeom>
          <a:noFill/>
          <a:ln/>
        </p:spPr>
        <p:txBody>
          <a:bodyPr wrap="none" rtlCol="0" anchor="t"/>
          <a:lstStyle/>
          <a:p>
            <a:pPr marL="0" indent="0">
              <a:lnSpc>
                <a:spcPts val="5468"/>
              </a:lnSpc>
              <a:buNone/>
            </a:pPr>
            <a:r>
              <a:rPr lang="en-US" sz="4374" dirty="0">
                <a:solidFill>
                  <a:srgbClr val="C6BFEE"/>
                </a:solidFill>
                <a:latin typeface="Prompt" pitchFamily="34" charset="0"/>
                <a:ea typeface="Prompt" pitchFamily="34" charset="-122"/>
                <a:cs typeface="Prompt" pitchFamily="34" charset="-120"/>
              </a:rPr>
              <a:t>What is AI…</a:t>
            </a:r>
            <a:endParaRPr lang="en-US" sz="4374" dirty="0"/>
          </a:p>
        </p:txBody>
      </p:sp>
      <p:sp>
        <p:nvSpPr>
          <p:cNvPr id="5" name="Text 2"/>
          <p:cNvSpPr/>
          <p:nvPr/>
        </p:nvSpPr>
        <p:spPr>
          <a:xfrm>
            <a:off x="2624376" y="2906792"/>
            <a:ext cx="9381649" cy="3554730"/>
          </a:xfrm>
          <a:prstGeom prst="rect">
            <a:avLst/>
          </a:prstGeom>
          <a:noFill/>
          <a:ln/>
        </p:spPr>
        <p:txBody>
          <a:bodyPr wrap="square" rtlCol="0" anchor="t"/>
          <a:lstStyle/>
          <a:p>
            <a:pPr marL="0" indent="0">
              <a:lnSpc>
                <a:spcPts val="3499"/>
              </a:lnSpc>
              <a:buNone/>
            </a:pPr>
            <a:r>
              <a:rPr lang="en-US" sz="2187" dirty="0">
                <a:solidFill>
                  <a:srgbClr val="DAD8E9"/>
                </a:solidFill>
                <a:latin typeface="Mukta" pitchFamily="34" charset="0"/>
                <a:ea typeface="Mukta" pitchFamily="34" charset="-122"/>
                <a:cs typeface="Mukta" pitchFamily="34" charset="-120"/>
              </a:rPr>
              <a:t>According to the </a:t>
            </a:r>
            <a:r>
              <a:rPr lang="en-US" sz="2187"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European Parliament</a:t>
            </a:r>
            <a:r>
              <a:rPr lang="en-US" sz="2187" dirty="0">
                <a:solidFill>
                  <a:srgbClr val="DAD8E9"/>
                </a:solidFill>
                <a:latin typeface="Mukta" pitchFamily="34" charset="0"/>
                <a:ea typeface="Mukta" pitchFamily="34" charset="-122"/>
                <a:cs typeface="Mukta" pitchFamily="34" charset="-120"/>
              </a:rPr>
              <a:t>, “AI is the ability of a machine to display human-like capabilities such as reasoning, learning, planning and creativity. AI enables technical systems to perceive their environment, deal with what they perceive, solve problems and act to achieve a specific goal. The computer receives data - already prepared or gathered through its own sensors such as a camera - processes it and responds. AI systems are capable of adapting their behaviour to a certain degree by analysing the effects of previous actions and working autonomously”</a:t>
            </a:r>
            <a:endParaRPr lang="en-US" sz="2187" dirty="0"/>
          </a:p>
        </p:txBody>
      </p:sp>
      <p:pic>
        <p:nvPicPr>
          <p:cNvPr id="6" name="Image 1"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2263">
            <a:solidFill>
              <a:srgbClr val="FFFFFF">
                <a:alpha val="16000"/>
              </a:srgbClr>
            </a:solidFill>
            <a:prstDash val="solid"/>
          </a:ln>
        </p:spPr>
      </p:sp>
      <p:sp>
        <p:nvSpPr>
          <p:cNvPr id="4" name="Text 1"/>
          <p:cNvSpPr/>
          <p:nvPr/>
        </p:nvSpPr>
        <p:spPr>
          <a:xfrm>
            <a:off x="3159204" y="542806"/>
            <a:ext cx="8311872" cy="984171"/>
          </a:xfrm>
          <a:prstGeom prst="rect">
            <a:avLst/>
          </a:prstGeom>
          <a:noFill/>
          <a:ln/>
        </p:spPr>
        <p:txBody>
          <a:bodyPr wrap="square" rtlCol="0" anchor="t"/>
          <a:lstStyle/>
          <a:p>
            <a:pPr marL="0" indent="0" algn="l">
              <a:lnSpc>
                <a:spcPts val="3875"/>
              </a:lnSpc>
              <a:buNone/>
            </a:pPr>
            <a:r>
              <a:rPr lang="en-US" sz="3100" dirty="0">
                <a:solidFill>
                  <a:srgbClr val="C6BFEE"/>
                </a:solidFill>
                <a:latin typeface="Prompt" pitchFamily="34" charset="0"/>
                <a:ea typeface="Prompt" pitchFamily="34" charset="-122"/>
                <a:cs typeface="Prompt" pitchFamily="34" charset="-120"/>
              </a:rPr>
              <a:t>Activation and Engagement Activity Generator</a:t>
            </a:r>
            <a:endParaRPr lang="en-US" sz="3100" dirty="0"/>
          </a:p>
        </p:txBody>
      </p:sp>
      <p:sp>
        <p:nvSpPr>
          <p:cNvPr id="5" name="Text 2"/>
          <p:cNvSpPr/>
          <p:nvPr/>
        </p:nvSpPr>
        <p:spPr>
          <a:xfrm>
            <a:off x="3474125" y="1920597"/>
            <a:ext cx="7996952" cy="314801"/>
          </a:xfrm>
          <a:prstGeom prst="rect">
            <a:avLst/>
          </a:prstGeom>
          <a:noFill/>
          <a:ln/>
        </p:spPr>
        <p:txBody>
          <a:bodyPr wrap="none" rtlCol="0" anchor="t"/>
          <a:lstStyle/>
          <a:p>
            <a:pPr marL="342900" indent="-342900" algn="l">
              <a:lnSpc>
                <a:spcPts val="2480"/>
              </a:lnSpc>
              <a:buSzPct val="100000"/>
              <a:buChar char="•"/>
            </a:pPr>
            <a:r>
              <a:rPr lang="en-US" sz="1550" b="1" dirty="0">
                <a:solidFill>
                  <a:srgbClr val="DAD8E9"/>
                </a:solidFill>
                <a:latin typeface="Mukta" pitchFamily="34" charset="0"/>
                <a:ea typeface="Mukta" pitchFamily="34" charset="-122"/>
                <a:cs typeface="Mukta" pitchFamily="34" charset="-120"/>
              </a:rPr>
              <a:t>Grade level….11th</a:t>
            </a:r>
            <a:endParaRPr lang="en-US" sz="1550" dirty="0"/>
          </a:p>
        </p:txBody>
      </p:sp>
      <p:sp>
        <p:nvSpPr>
          <p:cNvPr id="6" name="Text 3"/>
          <p:cNvSpPr/>
          <p:nvPr/>
        </p:nvSpPr>
        <p:spPr>
          <a:xfrm>
            <a:off x="3474125" y="2314099"/>
            <a:ext cx="7996952" cy="314801"/>
          </a:xfrm>
          <a:prstGeom prst="rect">
            <a:avLst/>
          </a:prstGeom>
          <a:noFill/>
          <a:ln/>
        </p:spPr>
        <p:txBody>
          <a:bodyPr wrap="none" rtlCol="0" anchor="t"/>
          <a:lstStyle/>
          <a:p>
            <a:pPr marL="342900" indent="-342900" algn="l">
              <a:lnSpc>
                <a:spcPts val="2480"/>
              </a:lnSpc>
              <a:buSzPct val="100000"/>
              <a:buChar char="•"/>
            </a:pPr>
            <a:r>
              <a:rPr lang="en-US" sz="1550" b="1" dirty="0">
                <a:solidFill>
                  <a:srgbClr val="DAD8E9"/>
                </a:solidFill>
                <a:latin typeface="Mukta" pitchFamily="34" charset="0"/>
                <a:ea typeface="Mukta" pitchFamily="34" charset="-122"/>
                <a:cs typeface="Mukta" pitchFamily="34" charset="-120"/>
              </a:rPr>
              <a:t>I want students to learn….About gender equality through 19th,20th and 21st centuries</a:t>
            </a:r>
            <a:endParaRPr lang="en-US" sz="1550" dirty="0"/>
          </a:p>
        </p:txBody>
      </p:sp>
      <p:sp>
        <p:nvSpPr>
          <p:cNvPr id="7" name="Text 4"/>
          <p:cNvSpPr/>
          <p:nvPr/>
        </p:nvSpPr>
        <p:spPr>
          <a:xfrm>
            <a:off x="3159204" y="2850356"/>
            <a:ext cx="8311872" cy="314801"/>
          </a:xfrm>
          <a:prstGeom prst="rect">
            <a:avLst/>
          </a:prstGeom>
          <a:noFill/>
          <a:ln/>
        </p:spPr>
        <p:txBody>
          <a:bodyPr wrap="none" rtlCol="0" anchor="t"/>
          <a:lstStyle/>
          <a:p>
            <a:pPr marL="0" indent="0">
              <a:lnSpc>
                <a:spcPts val="2480"/>
              </a:lnSpc>
              <a:buNone/>
            </a:pPr>
            <a:endParaRPr lang="en-US" sz="1550" dirty="0"/>
          </a:p>
        </p:txBody>
      </p:sp>
      <p:sp>
        <p:nvSpPr>
          <p:cNvPr id="8" name="Text 5"/>
          <p:cNvSpPr/>
          <p:nvPr/>
        </p:nvSpPr>
        <p:spPr>
          <a:xfrm>
            <a:off x="3159204" y="3386614"/>
            <a:ext cx="8311872" cy="314801"/>
          </a:xfrm>
          <a:prstGeom prst="rect">
            <a:avLst/>
          </a:prstGeom>
          <a:noFill/>
          <a:ln/>
        </p:spPr>
        <p:txBody>
          <a:bodyPr wrap="none" rtlCol="0" anchor="t"/>
          <a:lstStyle/>
          <a:p>
            <a:pPr marL="0" indent="0">
              <a:lnSpc>
                <a:spcPts val="2480"/>
              </a:lnSpc>
              <a:buNone/>
            </a:pPr>
            <a:r>
              <a:rPr lang="en-US" sz="1550" b="1" dirty="0">
                <a:solidFill>
                  <a:srgbClr val="DAD8E9"/>
                </a:solidFill>
                <a:latin typeface="Mukta" pitchFamily="34" charset="0"/>
                <a:ea typeface="Mukta" pitchFamily="34" charset="-122"/>
                <a:cs typeface="Mukta" pitchFamily="34" charset="-120"/>
              </a:rPr>
              <a:t>Lesson 1: “Time Travel through Gender Roles”</a:t>
            </a:r>
            <a:endParaRPr lang="en-US" sz="1550" dirty="0"/>
          </a:p>
        </p:txBody>
      </p:sp>
      <p:sp>
        <p:nvSpPr>
          <p:cNvPr id="9" name="Text 6"/>
          <p:cNvSpPr/>
          <p:nvPr/>
        </p:nvSpPr>
        <p:spPr>
          <a:xfrm>
            <a:off x="3159204" y="3922871"/>
            <a:ext cx="8311872" cy="314801"/>
          </a:xfrm>
          <a:prstGeom prst="rect">
            <a:avLst/>
          </a:prstGeom>
          <a:noFill/>
          <a:ln/>
        </p:spPr>
        <p:txBody>
          <a:bodyPr wrap="none" rtlCol="0" anchor="t"/>
          <a:lstStyle/>
          <a:p>
            <a:pPr marL="0" indent="0">
              <a:lnSpc>
                <a:spcPts val="2480"/>
              </a:lnSpc>
              <a:buNone/>
            </a:pPr>
            <a:r>
              <a:rPr lang="en-US" sz="1550" b="1" dirty="0">
                <a:solidFill>
                  <a:srgbClr val="DAD8E9"/>
                </a:solidFill>
                <a:latin typeface="Mukta" pitchFamily="34" charset="0"/>
                <a:ea typeface="Mukta" pitchFamily="34" charset="-122"/>
                <a:cs typeface="Mukta" pitchFamily="34" charset="-120"/>
              </a:rPr>
              <a:t>Lesson 2: “Gender Equality Comic Strip”</a:t>
            </a:r>
            <a:endParaRPr lang="en-US" sz="1550" dirty="0"/>
          </a:p>
        </p:txBody>
      </p:sp>
      <p:sp>
        <p:nvSpPr>
          <p:cNvPr id="10" name="Text 7"/>
          <p:cNvSpPr/>
          <p:nvPr/>
        </p:nvSpPr>
        <p:spPr>
          <a:xfrm>
            <a:off x="3159204" y="4459129"/>
            <a:ext cx="8311872" cy="314801"/>
          </a:xfrm>
          <a:prstGeom prst="rect">
            <a:avLst/>
          </a:prstGeom>
          <a:noFill/>
          <a:ln/>
        </p:spPr>
        <p:txBody>
          <a:bodyPr wrap="none" rtlCol="0" anchor="t"/>
          <a:lstStyle/>
          <a:p>
            <a:pPr marL="0" indent="0">
              <a:lnSpc>
                <a:spcPts val="2480"/>
              </a:lnSpc>
              <a:buNone/>
            </a:pPr>
            <a:r>
              <a:rPr lang="en-US" sz="1550" b="1" dirty="0">
                <a:solidFill>
                  <a:srgbClr val="DAD8E9"/>
                </a:solidFill>
                <a:latin typeface="Mukta" pitchFamily="34" charset="0"/>
                <a:ea typeface="Mukta" pitchFamily="34" charset="-122"/>
                <a:cs typeface="Mukta" pitchFamily="34" charset="-120"/>
              </a:rPr>
              <a:t>Lesson 3: “Interactive Timeline of Gender Equality”</a:t>
            </a:r>
            <a:endParaRPr lang="en-US" sz="1550" dirty="0"/>
          </a:p>
        </p:txBody>
      </p:sp>
      <p:sp>
        <p:nvSpPr>
          <p:cNvPr id="11" name="Text 8"/>
          <p:cNvSpPr/>
          <p:nvPr/>
        </p:nvSpPr>
        <p:spPr>
          <a:xfrm>
            <a:off x="3159204" y="5069205"/>
            <a:ext cx="7429500" cy="492085"/>
          </a:xfrm>
          <a:prstGeom prst="rect">
            <a:avLst/>
          </a:prstGeom>
          <a:noFill/>
          <a:ln/>
        </p:spPr>
        <p:txBody>
          <a:bodyPr wrap="none" rtlCol="0" anchor="t"/>
          <a:lstStyle/>
          <a:p>
            <a:pPr marL="0" indent="0" algn="l">
              <a:lnSpc>
                <a:spcPts val="3875"/>
              </a:lnSpc>
              <a:buNone/>
            </a:pPr>
            <a:r>
              <a:rPr lang="en-US" sz="3100" dirty="0">
                <a:solidFill>
                  <a:srgbClr val="C6BFEE"/>
                </a:solidFill>
                <a:latin typeface="Prompt" pitchFamily="34" charset="0"/>
                <a:ea typeface="Prompt" pitchFamily="34" charset="-122"/>
                <a:cs typeface="Prompt" pitchFamily="34" charset="-120"/>
              </a:rPr>
              <a:t>Lesson Plan and Activity Forecast Tool</a:t>
            </a:r>
            <a:endParaRPr lang="en-US" sz="3100" dirty="0"/>
          </a:p>
        </p:txBody>
      </p:sp>
      <p:sp>
        <p:nvSpPr>
          <p:cNvPr id="12" name="Text 9"/>
          <p:cNvSpPr/>
          <p:nvPr/>
        </p:nvSpPr>
        <p:spPr>
          <a:xfrm>
            <a:off x="3474125" y="5856565"/>
            <a:ext cx="7996952" cy="314801"/>
          </a:xfrm>
          <a:prstGeom prst="rect">
            <a:avLst/>
          </a:prstGeom>
          <a:noFill/>
          <a:ln/>
        </p:spPr>
        <p:txBody>
          <a:bodyPr wrap="none" rtlCol="0" anchor="t"/>
          <a:lstStyle/>
          <a:p>
            <a:pPr marL="342900" indent="-342900" algn="l">
              <a:lnSpc>
                <a:spcPts val="2480"/>
              </a:lnSpc>
              <a:buSzPct val="100000"/>
              <a:buChar char="•"/>
            </a:pPr>
            <a:r>
              <a:rPr lang="en-US" sz="1550" b="1" dirty="0">
                <a:solidFill>
                  <a:srgbClr val="DAD8E9"/>
                </a:solidFill>
                <a:latin typeface="Mukta" pitchFamily="34" charset="0"/>
                <a:ea typeface="Mukta" pitchFamily="34" charset="-122"/>
                <a:cs typeface="Mukta" pitchFamily="34" charset="-120"/>
              </a:rPr>
              <a:t>potential positive &amp; negative outcomes of the activity</a:t>
            </a:r>
            <a:endParaRPr lang="en-US" sz="1550" dirty="0"/>
          </a:p>
        </p:txBody>
      </p:sp>
      <p:sp>
        <p:nvSpPr>
          <p:cNvPr id="13" name="Text 10"/>
          <p:cNvSpPr/>
          <p:nvPr/>
        </p:nvSpPr>
        <p:spPr>
          <a:xfrm>
            <a:off x="3454479" y="6614279"/>
            <a:ext cx="8016597" cy="314801"/>
          </a:xfrm>
          <a:prstGeom prst="rect">
            <a:avLst/>
          </a:prstGeom>
          <a:noFill/>
          <a:ln/>
        </p:spPr>
        <p:txBody>
          <a:bodyPr wrap="none" rtlCol="0" anchor="t"/>
          <a:lstStyle/>
          <a:p>
            <a:pPr marL="0" indent="0">
              <a:lnSpc>
                <a:spcPts val="2480"/>
              </a:lnSpc>
              <a:buNone/>
            </a:pPr>
            <a:r>
              <a:rPr lang="en-US" sz="1550" i="1" dirty="0">
                <a:solidFill>
                  <a:srgbClr val="DAD8E9"/>
                </a:solidFill>
                <a:latin typeface="Mukta" pitchFamily="34" charset="0"/>
                <a:ea typeface="Mukta" pitchFamily="34" charset="-122"/>
                <a:cs typeface="Mukta" pitchFamily="34" charset="-120"/>
              </a:rPr>
              <a:t> </a:t>
            </a:r>
            <a:r>
              <a:rPr lang="en-US" sz="1550" i="1"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https://autoclassmate.io/tools/activation-and-engagement-activity-generator/</a:t>
            </a:r>
            <a:endParaRPr lang="en-US" sz="1550" dirty="0"/>
          </a:p>
        </p:txBody>
      </p:sp>
      <p:sp>
        <p:nvSpPr>
          <p:cNvPr id="14" name="Text 11"/>
          <p:cNvSpPr/>
          <p:nvPr/>
        </p:nvSpPr>
        <p:spPr>
          <a:xfrm>
            <a:off x="3454479" y="7150537"/>
            <a:ext cx="8016597" cy="314801"/>
          </a:xfrm>
          <a:prstGeom prst="rect">
            <a:avLst/>
          </a:prstGeom>
          <a:noFill/>
          <a:ln/>
        </p:spPr>
        <p:txBody>
          <a:bodyPr wrap="none" rtlCol="0" anchor="t"/>
          <a:lstStyle/>
          <a:p>
            <a:pPr marL="0" indent="0">
              <a:lnSpc>
                <a:spcPts val="2480"/>
              </a:lnSpc>
              <a:buNone/>
            </a:pPr>
            <a:r>
              <a:rPr lang="en-US" sz="1550" i="1"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https://autoclassmate.io/tools/lesson-plan-activity-forecast-tool/</a:t>
            </a:r>
            <a:endParaRPr lang="en-US" sz="1550" dirty="0"/>
          </a:p>
        </p:txBody>
      </p:sp>
      <p:sp>
        <p:nvSpPr>
          <p:cNvPr id="15" name="Shape 12"/>
          <p:cNvSpPr/>
          <p:nvPr/>
        </p:nvSpPr>
        <p:spPr>
          <a:xfrm>
            <a:off x="3159204" y="6392823"/>
            <a:ext cx="39291" cy="1293971"/>
          </a:xfrm>
          <a:prstGeom prst="rect">
            <a:avLst/>
          </a:prstGeom>
          <a:solidFill>
            <a:srgbClr val="A95B95"/>
          </a:solidFill>
          <a:ln/>
        </p:spPr>
      </p:sp>
      <p:pic>
        <p:nvPicPr>
          <p:cNvPr id="16" name="Image 1"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1854398"/>
            <a:ext cx="8359140" cy="694373"/>
          </a:xfrm>
          <a:prstGeom prst="rect">
            <a:avLst/>
          </a:prstGeom>
          <a:noFill/>
          <a:ln/>
        </p:spPr>
        <p:txBody>
          <a:bodyPr wrap="none" rtlCol="0" anchor="t"/>
          <a:lstStyle/>
          <a:p>
            <a:pPr marL="0" indent="0">
              <a:lnSpc>
                <a:spcPts val="5468"/>
              </a:lnSpc>
              <a:buNone/>
            </a:pPr>
            <a:r>
              <a:rPr lang="en-US" sz="4374" b="1" dirty="0">
                <a:solidFill>
                  <a:srgbClr val="C6BFEE"/>
                </a:solidFill>
                <a:latin typeface="Prompt" pitchFamily="34" charset="0"/>
                <a:ea typeface="Prompt" pitchFamily="34" charset="-122"/>
                <a:cs typeface="Prompt" pitchFamily="34" charset="-120"/>
              </a:rPr>
              <a:t>Do the quiz before Talk show…</a:t>
            </a:r>
            <a:endParaRPr lang="en-US" sz="4374" dirty="0"/>
          </a:p>
        </p:txBody>
      </p:sp>
      <p:sp>
        <p:nvSpPr>
          <p:cNvPr id="5" name="Text 2"/>
          <p:cNvSpPr/>
          <p:nvPr/>
        </p:nvSpPr>
        <p:spPr>
          <a:xfrm>
            <a:off x="2624376" y="2993112"/>
            <a:ext cx="9381649" cy="355402"/>
          </a:xfrm>
          <a:prstGeom prst="rect">
            <a:avLst/>
          </a:prstGeom>
          <a:noFill/>
          <a:ln/>
        </p:spPr>
        <p:txBody>
          <a:bodyPr wrap="none" rtlCol="0" anchor="t"/>
          <a:lstStyle/>
          <a:p>
            <a:pPr marL="0" indent="0">
              <a:lnSpc>
                <a:spcPts val="2799"/>
              </a:lnSpc>
              <a:buNone/>
            </a:pPr>
            <a:r>
              <a:rPr lang="en-US" sz="1750" b="1"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Gender Roles and Expectations </a:t>
            </a:r>
            <a:r>
              <a:rPr lang="en-US" sz="1750" dirty="0">
                <a:solidFill>
                  <a:srgbClr val="DAD8E9"/>
                </a:solidFill>
                <a:latin typeface="Mukta" pitchFamily="34" charset="0"/>
                <a:ea typeface="Mukta" pitchFamily="34" charset="-122"/>
                <a:cs typeface="Mukta" pitchFamily="34" charset="-120"/>
              </a:rPr>
              <a:t>in the 19th Century</a:t>
            </a:r>
            <a:endParaRPr lang="en-US" sz="1750" dirty="0"/>
          </a:p>
        </p:txBody>
      </p:sp>
      <p:sp>
        <p:nvSpPr>
          <p:cNvPr id="6" name="Text 3"/>
          <p:cNvSpPr/>
          <p:nvPr/>
        </p:nvSpPr>
        <p:spPr>
          <a:xfrm>
            <a:off x="2624376" y="3598426"/>
            <a:ext cx="9381649" cy="355402"/>
          </a:xfrm>
          <a:prstGeom prst="rect">
            <a:avLst/>
          </a:prstGeom>
          <a:noFill/>
          <a:ln/>
        </p:spPr>
        <p:txBody>
          <a:bodyPr wrap="none" rtlCol="0" anchor="t"/>
          <a:lstStyle/>
          <a:p>
            <a:pPr marL="0" indent="0">
              <a:lnSpc>
                <a:spcPts val="2799"/>
              </a:lnSpc>
              <a:buNone/>
            </a:pPr>
            <a:r>
              <a:rPr lang="en-US" sz="1750" b="1"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Gender Roles and Expectations </a:t>
            </a:r>
            <a:r>
              <a:rPr lang="en-US" sz="1750" dirty="0">
                <a:solidFill>
                  <a:srgbClr val="DAD8E9"/>
                </a:solidFill>
                <a:latin typeface="Mukta" pitchFamily="34" charset="0"/>
                <a:ea typeface="Mukta" pitchFamily="34" charset="-122"/>
                <a:cs typeface="Mukta" pitchFamily="34" charset="-120"/>
              </a:rPr>
              <a:t>in the 20th Century</a:t>
            </a:r>
            <a:endParaRPr lang="en-US" sz="1750" dirty="0"/>
          </a:p>
        </p:txBody>
      </p:sp>
      <p:sp>
        <p:nvSpPr>
          <p:cNvPr id="7" name="Text 4"/>
          <p:cNvSpPr/>
          <p:nvPr/>
        </p:nvSpPr>
        <p:spPr>
          <a:xfrm>
            <a:off x="2624376" y="4203740"/>
            <a:ext cx="9381649" cy="355402"/>
          </a:xfrm>
          <a:prstGeom prst="rect">
            <a:avLst/>
          </a:prstGeom>
          <a:noFill/>
          <a:ln/>
        </p:spPr>
        <p:txBody>
          <a:bodyPr wrap="none" rtlCol="0" anchor="t"/>
          <a:lstStyle/>
          <a:p>
            <a:pPr marL="0" indent="0">
              <a:lnSpc>
                <a:spcPts val="2799"/>
              </a:lnSpc>
              <a:buNone/>
            </a:pPr>
            <a:r>
              <a:rPr lang="en-US" sz="1750" u="sng" dirty="0">
                <a:solidFill>
                  <a:srgbClr val="A95B95"/>
                </a:solidFill>
                <a:latin typeface="Mukta" pitchFamily="34" charset="0"/>
                <a:ea typeface="Mukta" pitchFamily="34" charset="-122"/>
                <a:cs typeface="Mukta" pitchFamily="34" charset="-120"/>
                <a:hlinkClick r:id="rId6">
                  <a:extLst>
                    <a:ext uri="{A12FA001-AC4F-418D-AE19-62706E023703}">
                      <ahyp:hlinkClr xmlns:ahyp="http://schemas.microsoft.com/office/drawing/2018/hyperlinkcolor" val="tx"/>
                    </a:ext>
                  </a:extLst>
                </a:hlinkClick>
              </a:rPr>
              <a:t>Gender roles and Expectations in the 21st Centur</a:t>
            </a:r>
            <a:r>
              <a:rPr lang="en-US" sz="1750" dirty="0">
                <a:solidFill>
                  <a:srgbClr val="A95B95"/>
                </a:solidFill>
                <a:latin typeface="Mukta" pitchFamily="34" charset="0"/>
                <a:ea typeface="Mukta" pitchFamily="34" charset="-122"/>
                <a:cs typeface="Mukta" pitchFamily="34" charset="-120"/>
              </a:rPr>
              <a:t>y</a:t>
            </a:r>
            <a:endParaRPr lang="en-US" sz="1750" dirty="0"/>
          </a:p>
        </p:txBody>
      </p:sp>
      <p:sp>
        <p:nvSpPr>
          <p:cNvPr id="8" name="Text 5"/>
          <p:cNvSpPr/>
          <p:nvPr/>
        </p:nvSpPr>
        <p:spPr>
          <a:xfrm>
            <a:off x="2624376" y="4809053"/>
            <a:ext cx="9381649" cy="355402"/>
          </a:xfrm>
          <a:prstGeom prst="rect">
            <a:avLst/>
          </a:prstGeom>
          <a:noFill/>
          <a:ln/>
        </p:spPr>
        <p:txBody>
          <a:bodyPr wrap="none" rtlCol="0" anchor="t"/>
          <a:lstStyle/>
          <a:p>
            <a:pPr marL="0" indent="0">
              <a:lnSpc>
                <a:spcPts val="2799"/>
              </a:lnSpc>
              <a:buNone/>
            </a:pPr>
            <a:endParaRPr lang="en-US" sz="1750" dirty="0"/>
          </a:p>
        </p:txBody>
      </p:sp>
      <p:sp>
        <p:nvSpPr>
          <p:cNvPr id="9" name="Text 6"/>
          <p:cNvSpPr/>
          <p:nvPr/>
        </p:nvSpPr>
        <p:spPr>
          <a:xfrm>
            <a:off x="2624376" y="5414367"/>
            <a:ext cx="9381649" cy="355402"/>
          </a:xfrm>
          <a:prstGeom prst="rect">
            <a:avLst/>
          </a:prstGeom>
          <a:noFill/>
          <a:ln/>
        </p:spPr>
        <p:txBody>
          <a:bodyPr wrap="none" rtlCol="0" anchor="t"/>
          <a:lstStyle/>
          <a:p>
            <a:pPr marL="0" indent="0">
              <a:lnSpc>
                <a:spcPts val="2799"/>
              </a:lnSpc>
              <a:buNone/>
            </a:pPr>
            <a:endParaRPr lang="en-US" sz="1750" dirty="0"/>
          </a:p>
        </p:txBody>
      </p:sp>
      <p:sp>
        <p:nvSpPr>
          <p:cNvPr id="10" name="Text 7"/>
          <p:cNvSpPr/>
          <p:nvPr/>
        </p:nvSpPr>
        <p:spPr>
          <a:xfrm>
            <a:off x="2624376" y="6019681"/>
            <a:ext cx="9381649" cy="355402"/>
          </a:xfrm>
          <a:prstGeom prst="rect">
            <a:avLst/>
          </a:prstGeom>
          <a:noFill/>
          <a:ln/>
        </p:spPr>
        <p:txBody>
          <a:bodyPr wrap="none" rtlCol="0" anchor="t"/>
          <a:lstStyle/>
          <a:p>
            <a:pPr marL="0" indent="0">
              <a:lnSpc>
                <a:spcPts val="2799"/>
              </a:lnSpc>
              <a:buNone/>
            </a:pPr>
            <a:r>
              <a:rPr lang="en-US" sz="1750" u="sng" dirty="0">
                <a:solidFill>
                  <a:srgbClr val="A95B95"/>
                </a:solidFill>
                <a:latin typeface="Mukta" pitchFamily="34" charset="0"/>
                <a:ea typeface="Mukta" pitchFamily="34" charset="-122"/>
                <a:cs typeface="Mukta" pitchFamily="34" charset="-120"/>
                <a:hlinkClick r:id="rId7">
                  <a:extLst>
                    <a:ext uri="{A12FA001-AC4F-418D-AE19-62706E023703}">
                      <ahyp:hlinkClr xmlns:ahyp="http://schemas.microsoft.com/office/drawing/2018/hyperlinkcolor" val="tx"/>
                    </a:ext>
                  </a:extLst>
                </a:hlinkClick>
              </a:rPr>
              <a:t>https://app.conker.ai/activity/0</a:t>
            </a:r>
            <a:endParaRPr lang="en-US" sz="1750" dirty="0"/>
          </a:p>
        </p:txBody>
      </p:sp>
      <p:pic>
        <p:nvPicPr>
          <p:cNvPr id="11" name="Image 1"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1243727"/>
            <a:ext cx="5113020" cy="694373"/>
          </a:xfrm>
          <a:prstGeom prst="rect">
            <a:avLst/>
          </a:prstGeom>
          <a:noFill/>
          <a:ln/>
        </p:spPr>
        <p:txBody>
          <a:bodyPr wrap="none" rtlCol="0" anchor="t"/>
          <a:lstStyle/>
          <a:p>
            <a:pPr marL="0" indent="0">
              <a:lnSpc>
                <a:spcPts val="5468"/>
              </a:lnSpc>
              <a:buNone/>
            </a:pPr>
            <a:r>
              <a:rPr lang="en-US" sz="4374" dirty="0">
                <a:solidFill>
                  <a:srgbClr val="C6BFEE"/>
                </a:solidFill>
                <a:latin typeface="Prompt" pitchFamily="34" charset="0"/>
                <a:ea typeface="Prompt" pitchFamily="34" charset="-122"/>
                <a:cs typeface="Prompt" pitchFamily="34" charset="-120"/>
              </a:rPr>
              <a:t>Mock Oprah show </a:t>
            </a:r>
            <a:endParaRPr lang="en-US" sz="4374" dirty="0"/>
          </a:p>
        </p:txBody>
      </p:sp>
      <p:sp>
        <p:nvSpPr>
          <p:cNvPr id="5" name="Text 2"/>
          <p:cNvSpPr/>
          <p:nvPr/>
        </p:nvSpPr>
        <p:spPr>
          <a:xfrm>
            <a:off x="2624376" y="2382441"/>
            <a:ext cx="9381649" cy="444341"/>
          </a:xfrm>
          <a:prstGeom prst="rect">
            <a:avLst/>
          </a:prstGeom>
          <a:noFill/>
          <a:ln/>
        </p:spPr>
        <p:txBody>
          <a:bodyPr wrap="none" rtlCol="0" anchor="t"/>
          <a:lstStyle/>
          <a:p>
            <a:pPr marL="0" indent="0">
              <a:lnSpc>
                <a:spcPts val="3499"/>
              </a:lnSpc>
              <a:buNone/>
            </a:pPr>
            <a:r>
              <a:rPr lang="en-US" sz="2187" b="1" dirty="0">
                <a:solidFill>
                  <a:srgbClr val="DAD8E9"/>
                </a:solidFill>
                <a:latin typeface="Mukta" pitchFamily="34" charset="0"/>
                <a:ea typeface="Mukta" pitchFamily="34" charset="-122"/>
                <a:cs typeface="Mukta" pitchFamily="34" charset="-120"/>
              </a:rPr>
              <a:t>Potential topics:</a:t>
            </a:r>
            <a:endParaRPr lang="en-US" sz="2187" dirty="0"/>
          </a:p>
        </p:txBody>
      </p:sp>
      <p:sp>
        <p:nvSpPr>
          <p:cNvPr id="6" name="Text 3"/>
          <p:cNvSpPr/>
          <p:nvPr/>
        </p:nvSpPr>
        <p:spPr>
          <a:xfrm>
            <a:off x="2979777" y="3076694"/>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Women's Empowerment</a:t>
            </a:r>
            <a:endParaRPr lang="en-US" sz="1750" dirty="0"/>
          </a:p>
        </p:txBody>
      </p:sp>
      <p:sp>
        <p:nvSpPr>
          <p:cNvPr id="7" name="Text 4"/>
          <p:cNvSpPr/>
          <p:nvPr/>
        </p:nvSpPr>
        <p:spPr>
          <a:xfrm>
            <a:off x="2979777" y="3520916"/>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Love and Relationships</a:t>
            </a:r>
            <a:endParaRPr lang="en-US" sz="1750" dirty="0"/>
          </a:p>
        </p:txBody>
      </p:sp>
      <p:sp>
        <p:nvSpPr>
          <p:cNvPr id="8" name="Text 5"/>
          <p:cNvSpPr/>
          <p:nvPr/>
        </p:nvSpPr>
        <p:spPr>
          <a:xfrm>
            <a:off x="2979777" y="3965138"/>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Overcoming Prejudice</a:t>
            </a:r>
            <a:endParaRPr lang="en-US" sz="1750" dirty="0"/>
          </a:p>
        </p:txBody>
      </p:sp>
      <p:sp>
        <p:nvSpPr>
          <p:cNvPr id="9" name="Text 6"/>
          <p:cNvSpPr/>
          <p:nvPr/>
        </p:nvSpPr>
        <p:spPr>
          <a:xfrm>
            <a:off x="2979777" y="4409361"/>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Resilience and Perseverance</a:t>
            </a:r>
            <a:endParaRPr lang="en-US" sz="1750" dirty="0"/>
          </a:p>
        </p:txBody>
      </p:sp>
      <p:sp>
        <p:nvSpPr>
          <p:cNvPr id="10" name="Text 7"/>
          <p:cNvSpPr/>
          <p:nvPr/>
        </p:nvSpPr>
        <p:spPr>
          <a:xfrm>
            <a:off x="2979777" y="4853583"/>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Education and Self-Improvement</a:t>
            </a:r>
            <a:endParaRPr lang="en-US" sz="1750" dirty="0"/>
          </a:p>
        </p:txBody>
      </p:sp>
      <p:sp>
        <p:nvSpPr>
          <p:cNvPr id="11" name="Text 8"/>
          <p:cNvSpPr/>
          <p:nvPr/>
        </p:nvSpPr>
        <p:spPr>
          <a:xfrm>
            <a:off x="2979777" y="5297805"/>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Sisterhood and Family Dynamics</a:t>
            </a:r>
            <a:endParaRPr lang="en-US" sz="1750" dirty="0"/>
          </a:p>
        </p:txBody>
      </p:sp>
      <p:sp>
        <p:nvSpPr>
          <p:cNvPr id="12" name="Text 9"/>
          <p:cNvSpPr/>
          <p:nvPr/>
        </p:nvSpPr>
        <p:spPr>
          <a:xfrm>
            <a:off x="2979777" y="5742027"/>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Social Class and Equality</a:t>
            </a:r>
            <a:endParaRPr lang="en-US" sz="1750" dirty="0"/>
          </a:p>
        </p:txBody>
      </p:sp>
      <p:sp>
        <p:nvSpPr>
          <p:cNvPr id="13" name="Text 10"/>
          <p:cNvSpPr/>
          <p:nvPr/>
        </p:nvSpPr>
        <p:spPr>
          <a:xfrm>
            <a:off x="2979777" y="6186249"/>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Literature and Reading</a:t>
            </a:r>
            <a:endParaRPr lang="en-US" sz="1750" dirty="0"/>
          </a:p>
        </p:txBody>
      </p:sp>
      <p:sp>
        <p:nvSpPr>
          <p:cNvPr id="14" name="Text 11"/>
          <p:cNvSpPr/>
          <p:nvPr/>
        </p:nvSpPr>
        <p:spPr>
          <a:xfrm>
            <a:off x="2979777" y="6630472"/>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Legacy and Impact</a:t>
            </a:r>
            <a:endParaRPr lang="en-US" sz="1750" dirty="0"/>
          </a:p>
        </p:txBody>
      </p:sp>
      <p:pic>
        <p:nvPicPr>
          <p:cNvPr id="15"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a:stretch>
            <a:fillRect/>
          </a:stretch>
        </p:blipFill>
        <p:spPr>
          <a:xfrm>
            <a:off x="0" y="0"/>
            <a:ext cx="14630400" cy="8229600"/>
          </a:xfrm>
          <a:prstGeom prst="rect">
            <a:avLst/>
          </a:prstGeom>
        </p:spPr>
      </p:pic>
      <p:sp>
        <p:nvSpPr>
          <p:cNvPr id="3" name="Shape 0"/>
          <p:cNvSpPr/>
          <p:nvPr/>
        </p:nvSpPr>
        <p:spPr>
          <a:xfrm>
            <a:off x="0" y="0"/>
            <a:ext cx="14630400" cy="8899684"/>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4221480" cy="583168"/>
          </a:xfrm>
          <a:prstGeom prst="rect">
            <a:avLst/>
          </a:prstGeom>
          <a:noFill/>
          <a:ln/>
        </p:spPr>
        <p:txBody>
          <a:bodyPr wrap="none" rtlCol="0" anchor="t"/>
          <a:lstStyle/>
          <a:p>
            <a:pPr marL="0" indent="0">
              <a:lnSpc>
                <a:spcPts val="4593"/>
              </a:lnSpc>
              <a:buNone/>
            </a:pPr>
            <a:r>
              <a:rPr lang="en-US" sz="3674" dirty="0">
                <a:solidFill>
                  <a:srgbClr val="C6BFEE"/>
                </a:solidFill>
                <a:latin typeface="Prompt" pitchFamily="34" charset="0"/>
                <a:ea typeface="Prompt" pitchFamily="34" charset="-122"/>
                <a:cs typeface="Prompt" pitchFamily="34" charset="-120"/>
              </a:rPr>
              <a:t>           Talk show </a:t>
            </a:r>
            <a:endParaRPr lang="en-US" sz="3674" dirty="0"/>
          </a:p>
        </p:txBody>
      </p:sp>
      <p:pic>
        <p:nvPicPr>
          <p:cNvPr id="5" name="Image 1" descr="preencoded.png">
            <a:hlinkClick r:id="rId2"/>
          </p:cNvPr>
          <p:cNvPicPr>
            <a:picLocks noChangeAspect="1"/>
          </p:cNvPicPr>
          <p:nvPr/>
        </p:nvPicPr>
        <p:blipFill>
          <a:blip/>
          <a:stretch>
            <a:fillRect/>
          </a:stretch>
        </p:blipFill>
        <p:spPr>
          <a:xfrm>
            <a:off x="4031575" y="1418987"/>
            <a:ext cx="3093839" cy="589121"/>
          </a:xfrm>
          <a:prstGeom prst="rect">
            <a:avLst/>
          </a:prstGeom>
        </p:spPr>
      </p:pic>
      <p:pic>
        <p:nvPicPr>
          <p:cNvPr id="6" name="Image 2" descr="preencoded.png"/>
          <p:cNvPicPr>
            <a:picLocks noChangeAspect="1"/>
          </p:cNvPicPr>
          <p:nvPr/>
        </p:nvPicPr>
        <p:blipFill>
          <a:blip/>
          <a:stretch>
            <a:fillRect/>
          </a:stretch>
        </p:blipFill>
        <p:spPr>
          <a:xfrm>
            <a:off x="7512367" y="1418987"/>
            <a:ext cx="3093839" cy="3093839"/>
          </a:xfrm>
          <a:prstGeom prst="rect">
            <a:avLst/>
          </a:prstGeom>
        </p:spPr>
      </p:pic>
      <p:pic>
        <p:nvPicPr>
          <p:cNvPr id="7" name="Image 3" descr="preencoded.png"/>
          <p:cNvPicPr>
            <a:picLocks noChangeAspect="1"/>
          </p:cNvPicPr>
          <p:nvPr/>
        </p:nvPicPr>
        <p:blipFill>
          <a:blip/>
          <a:stretch>
            <a:fillRect/>
          </a:stretch>
        </p:blipFill>
        <p:spPr>
          <a:xfrm>
            <a:off x="4031575" y="5037534"/>
            <a:ext cx="3093839" cy="2062520"/>
          </a:xfrm>
          <a:prstGeom prst="rect">
            <a:avLst/>
          </a:prstGeom>
        </p:spPr>
      </p:pic>
      <p:pic>
        <p:nvPicPr>
          <p:cNvPr id="8" name="Image 4" descr="preencoded.png">
            <a:hlinkClick r:id="" action="ppaction://noaction"/>
          </p:cNvPr>
          <p:cNvPicPr>
            <a:picLocks noChangeAspect="1"/>
          </p:cNvPicPr>
          <p:nvPr/>
        </p:nvPicPr>
        <p:blipFill>
          <a:blip/>
          <a:stretch>
            <a:fillRect/>
          </a:stretch>
        </p:blipFill>
        <p:spPr>
          <a:xfrm>
            <a:off x="7634288" y="5037534"/>
            <a:ext cx="1723549" cy="427673"/>
          </a:xfrm>
          <a:prstGeom prst="rect">
            <a:avLst/>
          </a:prstGeom>
        </p:spPr>
      </p:pic>
      <p:pic>
        <p:nvPicPr>
          <p:cNvPr id="9" name="Image 5" descr="preencoded.png">
            <a:hlinkClick r:id="" action="ppaction://noaction"/>
          </p:cNvPr>
          <p:cNvPicPr>
            <a:picLocks noChangeAspect="1"/>
          </p:cNvPicPr>
          <p:nvPr/>
        </p:nvPicPr>
        <p:blipFill>
          <a:blip/>
          <a:stretch>
            <a:fillRect/>
          </a:stretch>
        </p:blipFill>
        <p:spPr>
          <a:xfrm>
            <a:off x="9435584" y="5037534"/>
            <a:ext cx="1048703" cy="427673"/>
          </a:xfrm>
          <a:prstGeom prst="rect">
            <a:avLst/>
          </a:prstGeom>
        </p:spPr>
      </p:pic>
      <p:sp>
        <p:nvSpPr>
          <p:cNvPr id="10" name="Text 2"/>
          <p:cNvSpPr/>
          <p:nvPr/>
        </p:nvSpPr>
        <p:spPr>
          <a:xfrm>
            <a:off x="4264819" y="7624763"/>
            <a:ext cx="6333887" cy="248722"/>
          </a:xfrm>
          <a:prstGeom prst="rect">
            <a:avLst/>
          </a:prstGeom>
          <a:noFill/>
          <a:ln/>
        </p:spPr>
        <p:txBody>
          <a:bodyPr wrap="none" rtlCol="0" anchor="t"/>
          <a:lstStyle/>
          <a:p>
            <a:pPr marL="0" indent="0">
              <a:lnSpc>
                <a:spcPts val="1960"/>
              </a:lnSpc>
              <a:buNone/>
            </a:pPr>
            <a:r>
              <a:rPr lang="en-US" sz="1225" i="1" u="sng" dirty="0">
                <a:solidFill>
                  <a:srgbClr val="A95B95"/>
                </a:solidFill>
                <a:latin typeface="Mukta" pitchFamily="34" charset="0"/>
                <a:ea typeface="Mukta" pitchFamily="34" charset="-122"/>
                <a:cs typeface="Mukta" pitchFamily="34" charset="-120"/>
                <a:hlinkClick r:id="" action="ppaction://noaction">
                  <a:extLst>
                    <a:ext uri="{A12FA001-AC4F-418D-AE19-62706E023703}">
                      <ahyp:hlinkClr xmlns:ahyp="http://schemas.microsoft.com/office/drawing/2018/hyperlinkcolor" val="tx"/>
                    </a:ext>
                  </a:extLst>
                </a:hlinkClick>
              </a:rPr>
              <a:t>https://wepik.com/ai</a:t>
            </a:r>
            <a:r>
              <a:rPr lang="en-US" sz="1225" i="1" dirty="0">
                <a:solidFill>
                  <a:srgbClr val="DAD8E9"/>
                </a:solidFill>
                <a:latin typeface="Mukta" pitchFamily="34" charset="0"/>
                <a:ea typeface="Mukta" pitchFamily="34" charset="-122"/>
                <a:cs typeface="Mukta" pitchFamily="34" charset="-120"/>
              </a:rPr>
              <a:t>  </a:t>
            </a:r>
            <a:endParaRPr lang="en-US" sz="1225" dirty="0"/>
          </a:p>
        </p:txBody>
      </p:sp>
      <p:sp>
        <p:nvSpPr>
          <p:cNvPr id="11" name="Text 3"/>
          <p:cNvSpPr/>
          <p:nvPr/>
        </p:nvSpPr>
        <p:spPr>
          <a:xfrm>
            <a:off x="4264819" y="8048387"/>
            <a:ext cx="6333887" cy="248722"/>
          </a:xfrm>
          <a:prstGeom prst="rect">
            <a:avLst/>
          </a:prstGeom>
          <a:noFill/>
          <a:ln/>
        </p:spPr>
        <p:txBody>
          <a:bodyPr wrap="none" rtlCol="0" anchor="t"/>
          <a:lstStyle/>
          <a:p>
            <a:pPr marL="0" indent="0">
              <a:lnSpc>
                <a:spcPts val="1960"/>
              </a:lnSpc>
              <a:buNone/>
            </a:pPr>
            <a:r>
              <a:rPr lang="en-US" sz="1225" i="1" dirty="0">
                <a:solidFill>
                  <a:srgbClr val="DAD8E9"/>
                </a:solidFill>
                <a:latin typeface="Mukta" pitchFamily="34" charset="0"/>
                <a:ea typeface="Mukta" pitchFamily="34" charset="-122"/>
                <a:cs typeface="Mukta" pitchFamily="34" charset="-120"/>
              </a:rPr>
              <a:t> </a:t>
            </a:r>
            <a:r>
              <a:rPr lang="en-US" sz="1225" i="1" u="sng" dirty="0">
                <a:solidFill>
                  <a:srgbClr val="A95B95"/>
                </a:solidFill>
                <a:latin typeface="Mukta" pitchFamily="34" charset="0"/>
                <a:ea typeface="Mukta" pitchFamily="34" charset="-122"/>
                <a:cs typeface="Mukta" pitchFamily="34" charset="-120"/>
                <a:hlinkClick r:id="" action="ppaction://noaction">
                  <a:extLst>
                    <a:ext uri="{A12FA001-AC4F-418D-AE19-62706E023703}">
                      <ahyp:hlinkClr xmlns:ahyp="http://schemas.microsoft.com/office/drawing/2018/hyperlinkcolor" val="tx"/>
                    </a:ext>
                  </a:extLst>
                </a:hlinkClick>
              </a:rPr>
              <a:t>https://studio.d-id.com/</a:t>
            </a:r>
            <a:endParaRPr lang="en-US" sz="1225" dirty="0"/>
          </a:p>
        </p:txBody>
      </p:sp>
      <p:sp>
        <p:nvSpPr>
          <p:cNvPr id="12" name="Shape 4"/>
          <p:cNvSpPr/>
          <p:nvPr/>
        </p:nvSpPr>
        <p:spPr>
          <a:xfrm>
            <a:off x="4031575" y="7449860"/>
            <a:ext cx="31075" cy="1022152"/>
          </a:xfrm>
          <a:prstGeom prst="rect">
            <a:avLst/>
          </a:prstGeom>
          <a:solidFill>
            <a:srgbClr val="A95B95"/>
          </a:solidFill>
          <a:ln/>
        </p:spPr>
      </p:sp>
      <p:pic>
        <p:nvPicPr>
          <p:cNvPr id="13" name="Image 6" descr="preencoded.png">
            <a:hlinkClick r:id="" action="ppaction://noaction"/>
          </p:cNvPr>
          <p:cNvPicPr>
            <a:picLocks noChangeAspect="1"/>
          </p:cNvPicPr>
          <p:nvPr/>
        </p:nvPicPr>
        <p:blipFill>
          <a:blip/>
          <a:stretch>
            <a:fillRect/>
          </a:stretch>
        </p:blipFill>
        <p:spPr>
          <a:xfrm>
            <a:off x="12242153" y="7589520"/>
            <a:ext cx="2296807" cy="5486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2025">
            <a:solidFill>
              <a:srgbClr val="FFFFFF">
                <a:alpha val="16000"/>
              </a:srgbClr>
            </a:solidFill>
            <a:prstDash val="solid"/>
          </a:ln>
        </p:spPr>
      </p:sp>
      <p:pic>
        <p:nvPicPr>
          <p:cNvPr id="4" name="Image 1" descr="preencoded.png"/>
          <p:cNvPicPr>
            <a:picLocks noChangeAspect="1"/>
          </p:cNvPicPr>
          <p:nvPr/>
        </p:nvPicPr>
        <p:blipFill>
          <a:blip r:embed="rId4"/>
          <a:stretch>
            <a:fillRect/>
          </a:stretch>
        </p:blipFill>
        <p:spPr>
          <a:xfrm>
            <a:off x="3249335" y="531019"/>
            <a:ext cx="8131731" cy="5684877"/>
          </a:xfrm>
          <a:prstGeom prst="rect">
            <a:avLst/>
          </a:prstGeom>
        </p:spPr>
      </p:pic>
      <p:sp>
        <p:nvSpPr>
          <p:cNvPr id="5" name="Text 1"/>
          <p:cNvSpPr/>
          <p:nvPr/>
        </p:nvSpPr>
        <p:spPr>
          <a:xfrm>
            <a:off x="3538180" y="6649045"/>
            <a:ext cx="7842885" cy="308134"/>
          </a:xfrm>
          <a:prstGeom prst="rect">
            <a:avLst/>
          </a:prstGeom>
          <a:noFill/>
          <a:ln/>
        </p:spPr>
        <p:txBody>
          <a:bodyPr wrap="none" rtlCol="0" anchor="t"/>
          <a:lstStyle/>
          <a:p>
            <a:pPr marL="0" indent="0">
              <a:lnSpc>
                <a:spcPts val="2426"/>
              </a:lnSpc>
              <a:buNone/>
            </a:pPr>
            <a:r>
              <a:rPr lang="en-US" sz="1517"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https://www.supermeme.ai/</a:t>
            </a:r>
            <a:endParaRPr lang="en-US" sz="1517" dirty="0"/>
          </a:p>
        </p:txBody>
      </p:sp>
      <p:sp>
        <p:nvSpPr>
          <p:cNvPr id="6" name="Shape 2"/>
          <p:cNvSpPr/>
          <p:nvPr/>
        </p:nvSpPr>
        <p:spPr>
          <a:xfrm>
            <a:off x="3249335" y="6432471"/>
            <a:ext cx="38457" cy="741283"/>
          </a:xfrm>
          <a:prstGeom prst="rect">
            <a:avLst/>
          </a:prstGeom>
          <a:solidFill>
            <a:srgbClr val="A95B95"/>
          </a:solidFill>
          <a:ln/>
        </p:spPr>
      </p:sp>
      <p:sp>
        <p:nvSpPr>
          <p:cNvPr id="7" name="Text 3"/>
          <p:cNvSpPr/>
          <p:nvPr/>
        </p:nvSpPr>
        <p:spPr>
          <a:xfrm>
            <a:off x="3249335" y="7390328"/>
            <a:ext cx="8131731" cy="308134"/>
          </a:xfrm>
          <a:prstGeom prst="rect">
            <a:avLst/>
          </a:prstGeom>
          <a:noFill/>
          <a:ln/>
        </p:spPr>
        <p:txBody>
          <a:bodyPr wrap="none" rtlCol="0" anchor="t"/>
          <a:lstStyle/>
          <a:p>
            <a:pPr marL="0" indent="0">
              <a:lnSpc>
                <a:spcPts val="2426"/>
              </a:lnSpc>
              <a:buNone/>
            </a:pPr>
            <a:endParaRPr lang="en-US" sz="1517" dirty="0"/>
          </a:p>
        </p:txBody>
      </p:sp>
      <p:pic>
        <p:nvPicPr>
          <p:cNvPr id="8" name="Image 2"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986671"/>
            <a:ext cx="9381649" cy="1388745"/>
          </a:xfrm>
          <a:prstGeom prst="rect">
            <a:avLst/>
          </a:prstGeom>
          <a:noFill/>
          <a:ln/>
        </p:spPr>
        <p:txBody>
          <a:bodyPr wrap="square" rtlCol="0" anchor="t"/>
          <a:lstStyle/>
          <a:p>
            <a:pPr marL="0" indent="0">
              <a:lnSpc>
                <a:spcPts val="5468"/>
              </a:lnSpc>
              <a:buNone/>
            </a:pPr>
            <a:r>
              <a:rPr lang="en-US" sz="4374" dirty="0">
                <a:solidFill>
                  <a:srgbClr val="C6BFEE"/>
                </a:solidFill>
                <a:latin typeface="Prompt" pitchFamily="34" charset="0"/>
                <a:ea typeface="Prompt" pitchFamily="34" charset="-122"/>
                <a:cs typeface="Prompt" pitchFamily="34" charset="-120"/>
              </a:rPr>
              <a:t>Collaborative writing with ChatGPT</a:t>
            </a:r>
            <a:endParaRPr lang="en-US" sz="4374" dirty="0"/>
          </a:p>
        </p:txBody>
      </p:sp>
      <p:sp>
        <p:nvSpPr>
          <p:cNvPr id="5" name="Text 2"/>
          <p:cNvSpPr/>
          <p:nvPr/>
        </p:nvSpPr>
        <p:spPr>
          <a:xfrm>
            <a:off x="2624376" y="2908578"/>
            <a:ext cx="4419838" cy="1066205"/>
          </a:xfrm>
          <a:prstGeom prst="rect">
            <a:avLst/>
          </a:prstGeom>
          <a:noFill/>
          <a:ln/>
        </p:spPr>
        <p:txBody>
          <a:bodyPr wrap="square" rtlCol="0" anchor="t"/>
          <a:lstStyle/>
          <a:p>
            <a:pPr marL="0" indent="0">
              <a:lnSpc>
                <a:spcPts val="2799"/>
              </a:lnSpc>
              <a:buNone/>
            </a:pPr>
            <a:r>
              <a:rPr lang="en-US" sz="1750" dirty="0">
                <a:solidFill>
                  <a:srgbClr val="DAD8E9"/>
                </a:solidFill>
                <a:latin typeface="Mukta" pitchFamily="34" charset="0"/>
                <a:ea typeface="Mukta" pitchFamily="34" charset="-122"/>
                <a:cs typeface="Mukta" pitchFamily="34" charset="-120"/>
              </a:rPr>
              <a:t>Let's co-write a humorous parody of 'Pride and Prejudice' set in a modern city where cats rule the social scene. I'll start:</a:t>
            </a:r>
            <a:endParaRPr lang="en-US" sz="1750" dirty="0"/>
          </a:p>
        </p:txBody>
      </p:sp>
      <p:sp>
        <p:nvSpPr>
          <p:cNvPr id="6" name="Text 3"/>
          <p:cNvSpPr/>
          <p:nvPr/>
        </p:nvSpPr>
        <p:spPr>
          <a:xfrm>
            <a:off x="2624376" y="4174688"/>
            <a:ext cx="4419838" cy="355402"/>
          </a:xfrm>
          <a:prstGeom prst="rect">
            <a:avLst/>
          </a:prstGeom>
          <a:noFill/>
          <a:ln/>
        </p:spPr>
        <p:txBody>
          <a:bodyPr wrap="none" rtlCol="0" anchor="t"/>
          <a:lstStyle/>
          <a:p>
            <a:pPr marL="0" indent="0">
              <a:lnSpc>
                <a:spcPts val="2799"/>
              </a:lnSpc>
              <a:buNone/>
            </a:pPr>
            <a:r>
              <a:rPr lang="en-US" sz="1750" dirty="0">
                <a:solidFill>
                  <a:srgbClr val="DAD8E9"/>
                </a:solidFill>
                <a:latin typeface="Mukta" pitchFamily="34" charset="0"/>
                <a:ea typeface="Mukta" pitchFamily="34" charset="-122"/>
                <a:cs typeface="Mukta" pitchFamily="34" charset="-120"/>
              </a:rPr>
              <a:t>CREATIVE WRITING in TURNS with CHATGPT !</a:t>
            </a:r>
            <a:endParaRPr lang="en-US" sz="1750" dirty="0"/>
          </a:p>
        </p:txBody>
      </p:sp>
      <p:pic>
        <p:nvPicPr>
          <p:cNvPr id="7" name="Image 1" descr="preencoded.png"/>
          <p:cNvPicPr>
            <a:picLocks noChangeAspect="1"/>
          </p:cNvPicPr>
          <p:nvPr/>
        </p:nvPicPr>
        <p:blipFill>
          <a:blip r:embed="rId4"/>
          <a:stretch>
            <a:fillRect/>
          </a:stretch>
        </p:blipFill>
        <p:spPr>
          <a:xfrm>
            <a:off x="7593806" y="2958584"/>
            <a:ext cx="4419838" cy="4034433"/>
          </a:xfrm>
          <a:prstGeom prst="rect">
            <a:avLst/>
          </a:prstGeom>
        </p:spPr>
      </p:pic>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957"/>
          </a:xfrm>
          <a:prstGeom prst="rect">
            <a:avLst/>
          </a:prstGeom>
          <a:solidFill>
            <a:srgbClr val="0B0C23">
              <a:alpha val="75000"/>
            </a:srgbClr>
          </a:solidFill>
          <a:ln w="10001">
            <a:solidFill>
              <a:srgbClr val="FFFFFF">
                <a:alpha val="16000"/>
              </a:srgbClr>
            </a:solidFill>
            <a:prstDash val="solid"/>
          </a:ln>
        </p:spPr>
      </p:sp>
      <p:sp>
        <p:nvSpPr>
          <p:cNvPr id="4" name="Text 1"/>
          <p:cNvSpPr/>
          <p:nvPr/>
        </p:nvSpPr>
        <p:spPr>
          <a:xfrm>
            <a:off x="3919657" y="442198"/>
            <a:ext cx="3216712" cy="502563"/>
          </a:xfrm>
          <a:prstGeom prst="rect">
            <a:avLst/>
          </a:prstGeom>
          <a:noFill/>
          <a:ln/>
        </p:spPr>
        <p:txBody>
          <a:bodyPr wrap="none" rtlCol="0" anchor="t"/>
          <a:lstStyle/>
          <a:p>
            <a:pPr marL="0" indent="0">
              <a:lnSpc>
                <a:spcPts val="3958"/>
              </a:lnSpc>
              <a:buNone/>
            </a:pPr>
            <a:r>
              <a:rPr lang="en-US" sz="3166" dirty="0">
                <a:solidFill>
                  <a:srgbClr val="C6BFEE"/>
                </a:solidFill>
                <a:latin typeface="Prompt" pitchFamily="34" charset="0"/>
                <a:ea typeface="Prompt" pitchFamily="34" charset="-122"/>
                <a:cs typeface="Prompt" pitchFamily="34" charset="-120"/>
              </a:rPr>
              <a:t>Class Debate</a:t>
            </a:r>
            <a:endParaRPr lang="en-US" sz="3166" dirty="0"/>
          </a:p>
        </p:txBody>
      </p:sp>
      <p:pic>
        <p:nvPicPr>
          <p:cNvPr id="5" name="Image 1" descr="preencoded.png"/>
          <p:cNvPicPr>
            <a:picLocks noChangeAspect="1"/>
          </p:cNvPicPr>
          <p:nvPr/>
        </p:nvPicPr>
        <p:blipFill>
          <a:blip r:embed="rId4"/>
          <a:stretch>
            <a:fillRect/>
          </a:stretch>
        </p:blipFill>
        <p:spPr>
          <a:xfrm>
            <a:off x="4056102" y="1266349"/>
            <a:ext cx="6518077" cy="5235297"/>
          </a:xfrm>
          <a:prstGeom prst="rect">
            <a:avLst/>
          </a:prstGeom>
        </p:spPr>
      </p:pic>
      <p:sp>
        <p:nvSpPr>
          <p:cNvPr id="6" name="Text 2"/>
          <p:cNvSpPr/>
          <p:nvPr/>
        </p:nvSpPr>
        <p:spPr>
          <a:xfrm>
            <a:off x="3919657" y="6682502"/>
            <a:ext cx="6790968" cy="257294"/>
          </a:xfrm>
          <a:prstGeom prst="rect">
            <a:avLst/>
          </a:prstGeom>
          <a:noFill/>
          <a:ln/>
        </p:spPr>
        <p:txBody>
          <a:bodyPr wrap="none" rtlCol="0" anchor="t"/>
          <a:lstStyle/>
          <a:p>
            <a:pPr marL="0" indent="0">
              <a:lnSpc>
                <a:spcPts val="2026"/>
              </a:lnSpc>
              <a:buNone/>
            </a:pPr>
            <a:endParaRPr lang="en-US" sz="1266" dirty="0"/>
          </a:p>
        </p:txBody>
      </p:sp>
      <p:sp>
        <p:nvSpPr>
          <p:cNvPr id="7" name="Shape 3"/>
          <p:cNvSpPr/>
          <p:nvPr/>
        </p:nvSpPr>
        <p:spPr>
          <a:xfrm>
            <a:off x="3919657" y="7120652"/>
            <a:ext cx="6790968" cy="667107"/>
          </a:xfrm>
          <a:prstGeom prst="roundRect">
            <a:avLst>
              <a:gd name="adj" fmla="val 10850"/>
            </a:avLst>
          </a:prstGeom>
          <a:solidFill>
            <a:srgbClr val="032349"/>
          </a:solidFill>
          <a:ln/>
        </p:spPr>
      </p:sp>
      <p:pic>
        <p:nvPicPr>
          <p:cNvPr id="8" name="Image 2" descr="preencoded.png"/>
          <p:cNvPicPr>
            <a:picLocks noChangeAspect="1"/>
          </p:cNvPicPr>
          <p:nvPr/>
        </p:nvPicPr>
        <p:blipFill>
          <a:blip r:embed="rId5"/>
          <a:stretch>
            <a:fillRect/>
          </a:stretch>
        </p:blipFill>
        <p:spPr>
          <a:xfrm>
            <a:off x="4080391" y="7356038"/>
            <a:ext cx="200978" cy="160734"/>
          </a:xfrm>
          <a:prstGeom prst="rect">
            <a:avLst/>
          </a:prstGeom>
        </p:spPr>
      </p:pic>
      <p:sp>
        <p:nvSpPr>
          <p:cNvPr id="9" name="Text 4"/>
          <p:cNvSpPr/>
          <p:nvPr/>
        </p:nvSpPr>
        <p:spPr>
          <a:xfrm>
            <a:off x="4442103" y="7305437"/>
            <a:ext cx="6107787" cy="257294"/>
          </a:xfrm>
          <a:prstGeom prst="rect">
            <a:avLst/>
          </a:prstGeom>
          <a:noFill/>
          <a:ln/>
        </p:spPr>
        <p:txBody>
          <a:bodyPr wrap="none" rtlCol="0" anchor="t"/>
          <a:lstStyle/>
          <a:p>
            <a:pPr marL="0" indent="0">
              <a:lnSpc>
                <a:spcPts val="2026"/>
              </a:lnSpc>
              <a:buNone/>
            </a:pPr>
            <a:r>
              <a:rPr lang="en-US" sz="1266" dirty="0">
                <a:solidFill>
                  <a:srgbClr val="FFFFFF"/>
                </a:solidFill>
                <a:latin typeface="Mukta" pitchFamily="34" charset="0"/>
                <a:ea typeface="Mukta" pitchFamily="34" charset="-122"/>
                <a:cs typeface="Mukta" pitchFamily="34" charset="-120"/>
              </a:rPr>
              <a:t>Search a template by describing  emotions!</a:t>
            </a:r>
            <a:endParaRPr lang="en-US" sz="1266" dirty="0"/>
          </a:p>
        </p:txBody>
      </p:sp>
      <p:pic>
        <p:nvPicPr>
          <p:cNvPr id="10"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957"/>
          </a:xfrm>
          <a:prstGeom prst="rect">
            <a:avLst/>
          </a:prstGeom>
          <a:solidFill>
            <a:srgbClr val="0B0C23">
              <a:alpha val="75000"/>
            </a:srgbClr>
          </a:solidFill>
          <a:ln w="13097">
            <a:solidFill>
              <a:srgbClr val="FFFFFF">
                <a:alpha val="16000"/>
              </a:srgbClr>
            </a:solidFill>
            <a:prstDash val="solid"/>
          </a:ln>
        </p:spPr>
      </p:sp>
      <p:sp>
        <p:nvSpPr>
          <p:cNvPr id="4" name="Text 1"/>
          <p:cNvSpPr/>
          <p:nvPr/>
        </p:nvSpPr>
        <p:spPr>
          <a:xfrm>
            <a:off x="2855595" y="580906"/>
            <a:ext cx="4224814" cy="660202"/>
          </a:xfrm>
          <a:prstGeom prst="rect">
            <a:avLst/>
          </a:prstGeom>
          <a:noFill/>
          <a:ln/>
        </p:spPr>
        <p:txBody>
          <a:bodyPr wrap="none" rtlCol="0" anchor="t"/>
          <a:lstStyle/>
          <a:p>
            <a:pPr marL="0" indent="0">
              <a:lnSpc>
                <a:spcPts val="5198"/>
              </a:lnSpc>
              <a:buNone/>
            </a:pPr>
            <a:r>
              <a:rPr lang="en-US" sz="4158" dirty="0">
                <a:solidFill>
                  <a:srgbClr val="C6BFEE"/>
                </a:solidFill>
                <a:latin typeface="Prompt" pitchFamily="34" charset="0"/>
                <a:ea typeface="Prompt" pitchFamily="34" charset="-122"/>
                <a:cs typeface="Prompt" pitchFamily="34" charset="-120"/>
              </a:rPr>
              <a:t>AI  Debate</a:t>
            </a:r>
            <a:endParaRPr lang="en-US" sz="4158" dirty="0"/>
          </a:p>
        </p:txBody>
      </p:sp>
      <p:pic>
        <p:nvPicPr>
          <p:cNvPr id="5" name="Image 1" descr="preencoded.png"/>
          <p:cNvPicPr>
            <a:picLocks noChangeAspect="1"/>
          </p:cNvPicPr>
          <p:nvPr/>
        </p:nvPicPr>
        <p:blipFill>
          <a:blip r:embed="rId4"/>
          <a:stretch>
            <a:fillRect/>
          </a:stretch>
        </p:blipFill>
        <p:spPr>
          <a:xfrm>
            <a:off x="2855595" y="1663541"/>
            <a:ext cx="8919210" cy="5140643"/>
          </a:xfrm>
          <a:prstGeom prst="rect">
            <a:avLst/>
          </a:prstGeom>
        </p:spPr>
      </p:pic>
      <p:sp>
        <p:nvSpPr>
          <p:cNvPr id="6" name="Text 2"/>
          <p:cNvSpPr/>
          <p:nvPr/>
        </p:nvSpPr>
        <p:spPr>
          <a:xfrm>
            <a:off x="2855595" y="7121009"/>
            <a:ext cx="3379827" cy="528042"/>
          </a:xfrm>
          <a:prstGeom prst="rect">
            <a:avLst/>
          </a:prstGeom>
          <a:noFill/>
          <a:ln/>
        </p:spPr>
        <p:txBody>
          <a:bodyPr wrap="none" rtlCol="0" anchor="t"/>
          <a:lstStyle/>
          <a:p>
            <a:pPr marL="0" indent="0">
              <a:lnSpc>
                <a:spcPts val="4158"/>
              </a:lnSpc>
              <a:buNone/>
            </a:pPr>
            <a:endParaRPr lang="en-US" sz="3327" dirty="0"/>
          </a:p>
        </p:txBody>
      </p:sp>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pic>
        <p:nvPicPr>
          <p:cNvPr id="4" name="Image 1" descr="preencoded.png"/>
          <p:cNvPicPr>
            <a:picLocks noChangeAspect="1"/>
          </p:cNvPicPr>
          <p:nvPr/>
        </p:nvPicPr>
        <p:blipFill>
          <a:blip r:embed="rId4"/>
          <a:stretch>
            <a:fillRect/>
          </a:stretch>
        </p:blipFill>
        <p:spPr>
          <a:xfrm>
            <a:off x="2624376" y="908090"/>
            <a:ext cx="9381649" cy="5385673"/>
          </a:xfrm>
          <a:prstGeom prst="rect">
            <a:avLst/>
          </a:prstGeom>
        </p:spPr>
      </p:pic>
      <p:sp>
        <p:nvSpPr>
          <p:cNvPr id="5" name="Text 1"/>
          <p:cNvSpPr/>
          <p:nvPr/>
        </p:nvSpPr>
        <p:spPr>
          <a:xfrm>
            <a:off x="2624376" y="6627019"/>
            <a:ext cx="4443889" cy="694373"/>
          </a:xfrm>
          <a:prstGeom prst="rect">
            <a:avLst/>
          </a:prstGeom>
          <a:noFill/>
          <a:ln/>
        </p:spPr>
        <p:txBody>
          <a:bodyPr wrap="none" rtlCol="0" anchor="t"/>
          <a:lstStyle/>
          <a:p>
            <a:pPr marL="0" indent="0">
              <a:lnSpc>
                <a:spcPts val="5468"/>
              </a:lnSpc>
              <a:buNone/>
            </a:pPr>
            <a:endParaRPr lang="en-US" sz="4374" dirty="0"/>
          </a:p>
        </p:txBody>
      </p:sp>
      <p:pic>
        <p:nvPicPr>
          <p:cNvPr id="6"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838"/>
          </a:xfrm>
          <a:prstGeom prst="rect">
            <a:avLst/>
          </a:prstGeom>
          <a:solidFill>
            <a:srgbClr val="0B0C23">
              <a:alpha val="75000"/>
            </a:srgbClr>
          </a:solidFill>
          <a:ln w="10716">
            <a:solidFill>
              <a:srgbClr val="FFFFFF">
                <a:alpha val="16000"/>
              </a:srgbClr>
            </a:solidFill>
            <a:prstDash val="solid"/>
          </a:ln>
        </p:spPr>
      </p:sp>
      <p:sp>
        <p:nvSpPr>
          <p:cNvPr id="4" name="Text 1"/>
          <p:cNvSpPr/>
          <p:nvPr/>
        </p:nvSpPr>
        <p:spPr>
          <a:xfrm>
            <a:off x="3686175" y="472678"/>
            <a:ext cx="7258050" cy="1074182"/>
          </a:xfrm>
          <a:prstGeom prst="rect">
            <a:avLst/>
          </a:prstGeom>
          <a:noFill/>
          <a:ln/>
        </p:spPr>
        <p:txBody>
          <a:bodyPr wrap="square" rtlCol="0" anchor="t"/>
          <a:lstStyle/>
          <a:p>
            <a:pPr marL="0" indent="0">
              <a:lnSpc>
                <a:spcPts val="4230"/>
              </a:lnSpc>
              <a:buNone/>
            </a:pPr>
            <a:r>
              <a:rPr lang="en-US" sz="3384" dirty="0">
                <a:solidFill>
                  <a:srgbClr val="C6BFEE"/>
                </a:solidFill>
                <a:latin typeface="Prompt" pitchFamily="34" charset="0"/>
                <a:ea typeface="Prompt" pitchFamily="34" charset="-122"/>
                <a:cs typeface="Prompt" pitchFamily="34" charset="-120"/>
              </a:rPr>
              <a:t>Devil,Socrates or warm&amp;fuzzy mode…</a:t>
            </a:r>
            <a:endParaRPr lang="en-US" sz="3384" dirty="0"/>
          </a:p>
        </p:txBody>
      </p:sp>
      <p:pic>
        <p:nvPicPr>
          <p:cNvPr id="5" name="Image 1" descr="preencoded.png"/>
          <p:cNvPicPr>
            <a:picLocks noChangeAspect="1"/>
          </p:cNvPicPr>
          <p:nvPr/>
        </p:nvPicPr>
        <p:blipFill>
          <a:blip r:embed="rId4"/>
          <a:stretch>
            <a:fillRect/>
          </a:stretch>
        </p:blipFill>
        <p:spPr>
          <a:xfrm>
            <a:off x="3686175" y="1890593"/>
            <a:ext cx="7258050" cy="4349710"/>
          </a:xfrm>
          <a:prstGeom prst="rect">
            <a:avLst/>
          </a:prstGeom>
        </p:spPr>
      </p:pic>
      <p:sp>
        <p:nvSpPr>
          <p:cNvPr id="6" name="Text 2"/>
          <p:cNvSpPr/>
          <p:nvPr/>
        </p:nvSpPr>
        <p:spPr>
          <a:xfrm>
            <a:off x="3943945" y="6627019"/>
            <a:ext cx="7000280" cy="275034"/>
          </a:xfrm>
          <a:prstGeom prst="rect">
            <a:avLst/>
          </a:prstGeom>
          <a:noFill/>
          <a:ln/>
        </p:spPr>
        <p:txBody>
          <a:bodyPr wrap="none" rtlCol="0" anchor="t"/>
          <a:lstStyle/>
          <a:p>
            <a:pPr marL="0" indent="0">
              <a:lnSpc>
                <a:spcPts val="2166"/>
              </a:lnSpc>
              <a:buNone/>
            </a:pPr>
            <a:r>
              <a:rPr lang="en-US" sz="1354"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https://www.debate-devil.com/en</a:t>
            </a:r>
            <a:endParaRPr lang="en-US" sz="1354" dirty="0"/>
          </a:p>
        </p:txBody>
      </p:sp>
      <p:sp>
        <p:nvSpPr>
          <p:cNvPr id="7" name="Shape 3"/>
          <p:cNvSpPr/>
          <p:nvPr/>
        </p:nvSpPr>
        <p:spPr>
          <a:xfrm>
            <a:off x="3686175" y="6433661"/>
            <a:ext cx="34290" cy="855107"/>
          </a:xfrm>
          <a:prstGeom prst="rect">
            <a:avLst/>
          </a:prstGeom>
          <a:solidFill>
            <a:srgbClr val="A95B95"/>
          </a:solidFill>
          <a:ln/>
        </p:spPr>
      </p:sp>
      <p:sp>
        <p:nvSpPr>
          <p:cNvPr id="8" name="Text 4"/>
          <p:cNvSpPr/>
          <p:nvPr/>
        </p:nvSpPr>
        <p:spPr>
          <a:xfrm>
            <a:off x="3686175" y="7482126"/>
            <a:ext cx="7258050" cy="275034"/>
          </a:xfrm>
          <a:prstGeom prst="rect">
            <a:avLst/>
          </a:prstGeom>
          <a:noFill/>
          <a:ln/>
        </p:spPr>
        <p:txBody>
          <a:bodyPr wrap="none" rtlCol="0" anchor="t"/>
          <a:lstStyle/>
          <a:p>
            <a:pPr marL="0" indent="0">
              <a:lnSpc>
                <a:spcPts val="2166"/>
              </a:lnSpc>
              <a:buNone/>
            </a:pPr>
            <a:endParaRPr lang="en-US" sz="1354" dirty="0"/>
          </a:p>
        </p:txBody>
      </p:sp>
      <p:pic>
        <p:nvPicPr>
          <p:cNvPr id="9" name="Image 2"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1666875"/>
            <a:ext cx="9381649" cy="1388745"/>
          </a:xfrm>
          <a:prstGeom prst="rect">
            <a:avLst/>
          </a:prstGeom>
          <a:noFill/>
          <a:ln/>
        </p:spPr>
        <p:txBody>
          <a:bodyPr wrap="square" rtlCol="0" anchor="t"/>
          <a:lstStyle/>
          <a:p>
            <a:pPr marL="0" indent="0">
              <a:lnSpc>
                <a:spcPts val="5468"/>
              </a:lnSpc>
              <a:buNone/>
            </a:pPr>
            <a:r>
              <a:rPr lang="en-US" sz="4374" dirty="0">
                <a:solidFill>
                  <a:srgbClr val="C6BFEE"/>
                </a:solidFill>
                <a:latin typeface="Prompt" pitchFamily="34" charset="0"/>
                <a:ea typeface="Prompt" pitchFamily="34" charset="-122"/>
                <a:cs typeface="Prompt" pitchFamily="34" charset="-120"/>
              </a:rPr>
              <a:t>AI literacy-critical skill &amp; moral imperative</a:t>
            </a:r>
            <a:endParaRPr lang="en-US" sz="4374" dirty="0"/>
          </a:p>
        </p:txBody>
      </p:sp>
      <p:sp>
        <p:nvSpPr>
          <p:cNvPr id="5" name="Shape 2"/>
          <p:cNvSpPr/>
          <p:nvPr/>
        </p:nvSpPr>
        <p:spPr>
          <a:xfrm>
            <a:off x="2624376" y="3499961"/>
            <a:ext cx="9381649" cy="2368391"/>
          </a:xfrm>
          <a:prstGeom prst="roundRect">
            <a:avLst>
              <a:gd name="adj" fmla="val 4222"/>
            </a:avLst>
          </a:prstGeom>
          <a:noFill/>
          <a:ln w="13811">
            <a:solidFill>
              <a:srgbClr val="FFFFFF">
                <a:alpha val="24000"/>
              </a:srgbClr>
            </a:solidFill>
            <a:prstDash val="solid"/>
          </a:ln>
        </p:spPr>
      </p:sp>
      <p:sp>
        <p:nvSpPr>
          <p:cNvPr id="6" name="Shape 3"/>
          <p:cNvSpPr/>
          <p:nvPr/>
        </p:nvSpPr>
        <p:spPr>
          <a:xfrm>
            <a:off x="2638187" y="3513773"/>
            <a:ext cx="9354026" cy="726043"/>
          </a:xfrm>
          <a:prstGeom prst="rect">
            <a:avLst/>
          </a:prstGeom>
          <a:solidFill>
            <a:srgbClr val="FFFFFF">
              <a:alpha val="4000"/>
            </a:srgbClr>
          </a:solidFill>
          <a:ln/>
        </p:spPr>
      </p:sp>
      <p:sp>
        <p:nvSpPr>
          <p:cNvPr id="7" name="Text 4"/>
          <p:cNvSpPr/>
          <p:nvPr/>
        </p:nvSpPr>
        <p:spPr>
          <a:xfrm>
            <a:off x="2860358" y="3654623"/>
            <a:ext cx="8909685" cy="444341"/>
          </a:xfrm>
          <a:prstGeom prst="rect">
            <a:avLst/>
          </a:prstGeom>
          <a:noFill/>
          <a:ln/>
        </p:spPr>
        <p:txBody>
          <a:bodyPr wrap="none" rtlCol="0" anchor="t"/>
          <a:lstStyle/>
          <a:p>
            <a:pPr marL="0" indent="0">
              <a:lnSpc>
                <a:spcPts val="3499"/>
              </a:lnSpc>
              <a:buNone/>
            </a:pPr>
            <a:r>
              <a:rPr lang="en-US" sz="2187" b="1" dirty="0">
                <a:solidFill>
                  <a:srgbClr val="DAD8E9"/>
                </a:solidFill>
                <a:latin typeface="Mukta" pitchFamily="34" charset="0"/>
                <a:ea typeface="Mukta" pitchFamily="34" charset="-122"/>
                <a:cs typeface="Mukta" pitchFamily="34" charset="-120"/>
              </a:rPr>
              <a:t>"Technological change is exponential while human adaptation is linear"</a:t>
            </a:r>
            <a:endParaRPr lang="en-US" sz="2187" dirty="0"/>
          </a:p>
        </p:txBody>
      </p:sp>
      <p:sp>
        <p:nvSpPr>
          <p:cNvPr id="8" name="Shape 5"/>
          <p:cNvSpPr/>
          <p:nvPr/>
        </p:nvSpPr>
        <p:spPr>
          <a:xfrm>
            <a:off x="2638187" y="4239816"/>
            <a:ext cx="9354026" cy="1614726"/>
          </a:xfrm>
          <a:prstGeom prst="rect">
            <a:avLst/>
          </a:prstGeom>
          <a:solidFill>
            <a:srgbClr val="000000">
              <a:alpha val="4000"/>
            </a:srgbClr>
          </a:solidFill>
          <a:ln/>
        </p:spPr>
      </p:sp>
      <p:sp>
        <p:nvSpPr>
          <p:cNvPr id="9" name="Text 6"/>
          <p:cNvSpPr/>
          <p:nvPr/>
        </p:nvSpPr>
        <p:spPr>
          <a:xfrm>
            <a:off x="2860358" y="4380667"/>
            <a:ext cx="8909685" cy="1333024"/>
          </a:xfrm>
          <a:prstGeom prst="rect">
            <a:avLst/>
          </a:prstGeom>
          <a:noFill/>
          <a:ln/>
        </p:spPr>
        <p:txBody>
          <a:bodyPr wrap="square" rtlCol="0" anchor="t"/>
          <a:lstStyle/>
          <a:p>
            <a:pPr marL="0" indent="0">
              <a:lnSpc>
                <a:spcPts val="3499"/>
              </a:lnSpc>
              <a:buNone/>
            </a:pPr>
            <a:r>
              <a:rPr lang="en-US" sz="2187" b="1" dirty="0">
                <a:solidFill>
                  <a:srgbClr val="DAD8E9"/>
                </a:solidFill>
                <a:latin typeface="Mukta" pitchFamily="34" charset="0"/>
                <a:ea typeface="Mukta" pitchFamily="34" charset="-122"/>
                <a:cs typeface="Mukta" pitchFamily="34" charset="-120"/>
              </a:rPr>
              <a:t>"The recent explosion of ChatGPT is just one example of the exponential rate of technological change: It took Twitter two years to reach one million users, Facebook seven months, and ChatGPT just </a:t>
            </a:r>
            <a:r>
              <a:rPr lang="en-US" sz="2187" b="1" dirty="0">
                <a:solidFill>
                  <a:srgbClr val="F44444"/>
                </a:solidFill>
                <a:latin typeface="Mukta" pitchFamily="34" charset="0"/>
                <a:ea typeface="Mukta" pitchFamily="34" charset="-122"/>
                <a:cs typeface="Mukta" pitchFamily="34" charset="-120"/>
              </a:rPr>
              <a:t>five</a:t>
            </a:r>
            <a:r>
              <a:rPr lang="en-US" sz="2187" b="1" dirty="0">
                <a:solidFill>
                  <a:srgbClr val="DAD8E9"/>
                </a:solidFill>
                <a:latin typeface="Mukta" pitchFamily="34" charset="0"/>
                <a:ea typeface="Mukta" pitchFamily="34" charset="-122"/>
                <a:cs typeface="Mukta" pitchFamily="34" charset="-120"/>
              </a:rPr>
              <a:t> days."</a:t>
            </a:r>
            <a:endParaRPr lang="en-US" sz="2187" dirty="0"/>
          </a:p>
        </p:txBody>
      </p:sp>
      <p:sp>
        <p:nvSpPr>
          <p:cNvPr id="10" name="Text 7"/>
          <p:cNvSpPr/>
          <p:nvPr/>
        </p:nvSpPr>
        <p:spPr>
          <a:xfrm>
            <a:off x="2624376" y="6118265"/>
            <a:ext cx="9381649" cy="444341"/>
          </a:xfrm>
          <a:prstGeom prst="rect">
            <a:avLst/>
          </a:prstGeom>
          <a:noFill/>
          <a:ln/>
        </p:spPr>
        <p:txBody>
          <a:bodyPr wrap="none" rtlCol="0" anchor="t"/>
          <a:lstStyle/>
          <a:p>
            <a:pPr marL="0" indent="0">
              <a:lnSpc>
                <a:spcPts val="3499"/>
              </a:lnSpc>
              <a:buNone/>
            </a:pPr>
            <a:r>
              <a:rPr lang="en-US" sz="2187" dirty="0">
                <a:solidFill>
                  <a:srgbClr val="DAD8E9"/>
                </a:solidFill>
                <a:latin typeface="Mukta" pitchFamily="34" charset="0"/>
                <a:ea typeface="Mukta" pitchFamily="34" charset="-122"/>
                <a:cs typeface="Mukta" pitchFamily="34" charset="-120"/>
              </a:rPr>
              <a:t> </a:t>
            </a:r>
            <a:endParaRPr lang="en-US" sz="2187" dirty="0"/>
          </a:p>
        </p:txBody>
      </p:sp>
      <p:pic>
        <p:nvPicPr>
          <p:cNvPr id="1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660368"/>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5356860" cy="486013"/>
          </a:xfrm>
          <a:prstGeom prst="rect">
            <a:avLst/>
          </a:prstGeom>
          <a:noFill/>
          <a:ln/>
        </p:spPr>
        <p:txBody>
          <a:bodyPr wrap="non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Elizabeth applies for a job…..</a:t>
            </a:r>
            <a:endParaRPr lang="en-US" sz="3062" dirty="0"/>
          </a:p>
        </p:txBody>
      </p:sp>
      <p:sp>
        <p:nvSpPr>
          <p:cNvPr id="5" name="Shape 2"/>
          <p:cNvSpPr/>
          <p:nvPr/>
        </p:nvSpPr>
        <p:spPr>
          <a:xfrm>
            <a:off x="4031575" y="1224677"/>
            <a:ext cx="6567130" cy="5387340"/>
          </a:xfrm>
          <a:prstGeom prst="roundRect">
            <a:avLst>
              <a:gd name="adj" fmla="val 1299"/>
            </a:avLst>
          </a:prstGeom>
          <a:noFill/>
          <a:ln w="9644">
            <a:solidFill>
              <a:srgbClr val="FFFFFF">
                <a:alpha val="24000"/>
              </a:srgbClr>
            </a:solidFill>
            <a:prstDash val="solid"/>
          </a:ln>
        </p:spPr>
      </p:sp>
      <p:sp>
        <p:nvSpPr>
          <p:cNvPr id="6" name="Shape 3"/>
          <p:cNvSpPr/>
          <p:nvPr/>
        </p:nvSpPr>
        <p:spPr>
          <a:xfrm>
            <a:off x="4041219" y="1234321"/>
            <a:ext cx="6547842" cy="2688908"/>
          </a:xfrm>
          <a:prstGeom prst="rect">
            <a:avLst/>
          </a:prstGeom>
          <a:solidFill>
            <a:srgbClr val="FFFFFF">
              <a:alpha val="4000"/>
            </a:srgbClr>
          </a:solidFill>
          <a:ln/>
        </p:spPr>
      </p:sp>
      <p:sp>
        <p:nvSpPr>
          <p:cNvPr id="7" name="Text 4"/>
          <p:cNvSpPr/>
          <p:nvPr/>
        </p:nvSpPr>
        <p:spPr>
          <a:xfrm>
            <a:off x="4196834" y="1335167"/>
            <a:ext cx="2959060" cy="2487216"/>
          </a:xfrm>
          <a:prstGeom prst="rect">
            <a:avLst/>
          </a:prstGeom>
          <a:noFill/>
          <a:ln/>
        </p:spPr>
        <p:txBody>
          <a:bodyPr wrap="squar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However, if we were to imagine a scenario where Elizabeth needed to work, given her intelligence, wit, and strong personality, she might find employment in a role that allows her to utilize her communication and social skills. Some possible roles could include being a governess, a companion to a wealthy lady, or a teacher at a girls' school. These roles were considered acceptable for women of the middle class at that time. (ChatGPT)</a:t>
            </a:r>
            <a:endParaRPr lang="en-US" sz="1225" dirty="0"/>
          </a:p>
        </p:txBody>
      </p:sp>
      <p:sp>
        <p:nvSpPr>
          <p:cNvPr id="8" name="Text 5"/>
          <p:cNvSpPr/>
          <p:nvPr/>
        </p:nvSpPr>
        <p:spPr>
          <a:xfrm>
            <a:off x="7723227" y="1335167"/>
            <a:ext cx="271033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mock interviews with real-time feedback</a:t>
            </a:r>
            <a:endParaRPr lang="en-US" sz="1225" dirty="0"/>
          </a:p>
        </p:txBody>
      </p:sp>
      <p:sp>
        <p:nvSpPr>
          <p:cNvPr id="9" name="Text 6"/>
          <p:cNvSpPr/>
          <p:nvPr/>
        </p:nvSpPr>
        <p:spPr>
          <a:xfrm>
            <a:off x="7723227" y="1677114"/>
            <a:ext cx="2710339"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relevant and realistic questions to practice with</a:t>
            </a:r>
            <a:endParaRPr lang="en-US" sz="1225" dirty="0"/>
          </a:p>
        </p:txBody>
      </p:sp>
      <p:sp>
        <p:nvSpPr>
          <p:cNvPr id="10" name="Text 7"/>
          <p:cNvSpPr/>
          <p:nvPr/>
        </p:nvSpPr>
        <p:spPr>
          <a:xfrm>
            <a:off x="7723227" y="2267783"/>
            <a:ext cx="271033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speaking activity</a:t>
            </a:r>
            <a:endParaRPr lang="en-US" sz="1225" dirty="0"/>
          </a:p>
        </p:txBody>
      </p:sp>
      <p:sp>
        <p:nvSpPr>
          <p:cNvPr id="11" name="Text 8"/>
          <p:cNvSpPr/>
          <p:nvPr/>
        </p:nvSpPr>
        <p:spPr>
          <a:xfrm>
            <a:off x="7723227" y="2609731"/>
            <a:ext cx="271033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voice recording</a:t>
            </a:r>
            <a:endParaRPr lang="en-US" sz="1225" dirty="0"/>
          </a:p>
        </p:txBody>
      </p:sp>
      <p:sp>
        <p:nvSpPr>
          <p:cNvPr id="12" name="Text 9"/>
          <p:cNvSpPr/>
          <p:nvPr/>
        </p:nvSpPr>
        <p:spPr>
          <a:xfrm>
            <a:off x="7723227" y="2951678"/>
            <a:ext cx="271033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sample (improved) responses</a:t>
            </a:r>
            <a:endParaRPr lang="en-US" sz="1225" dirty="0"/>
          </a:p>
        </p:txBody>
      </p:sp>
      <p:sp>
        <p:nvSpPr>
          <p:cNvPr id="13" name="Shape 10"/>
          <p:cNvSpPr/>
          <p:nvPr/>
        </p:nvSpPr>
        <p:spPr>
          <a:xfrm>
            <a:off x="4041219" y="3923228"/>
            <a:ext cx="6547842" cy="450413"/>
          </a:xfrm>
          <a:prstGeom prst="rect">
            <a:avLst/>
          </a:prstGeom>
          <a:solidFill>
            <a:srgbClr val="000000">
              <a:alpha val="4000"/>
            </a:srgbClr>
          </a:solidFill>
          <a:ln/>
        </p:spPr>
      </p:sp>
      <p:sp>
        <p:nvSpPr>
          <p:cNvPr id="14" name="Text 11"/>
          <p:cNvSpPr/>
          <p:nvPr/>
        </p:nvSpPr>
        <p:spPr>
          <a:xfrm>
            <a:off x="4196834" y="4024074"/>
            <a:ext cx="2959060" cy="248722"/>
          </a:xfrm>
          <a:prstGeom prst="rect">
            <a:avLst/>
          </a:prstGeom>
          <a:noFill/>
          <a:ln/>
        </p:spPr>
        <p:txBody>
          <a:bodyPr wrap="none" rtlCol="0" anchor="t"/>
          <a:lstStyle/>
          <a:p>
            <a:pPr marL="0" indent="0">
              <a:lnSpc>
                <a:spcPts val="1960"/>
              </a:lnSpc>
              <a:buNone/>
            </a:pPr>
            <a:endParaRPr lang="en-US" sz="1225" dirty="0"/>
          </a:p>
        </p:txBody>
      </p:sp>
      <p:sp>
        <p:nvSpPr>
          <p:cNvPr id="15" name="Text 12"/>
          <p:cNvSpPr/>
          <p:nvPr/>
        </p:nvSpPr>
        <p:spPr>
          <a:xfrm>
            <a:off x="7474506" y="4024074"/>
            <a:ext cx="2959060" cy="248722"/>
          </a:xfrm>
          <a:prstGeom prst="rect">
            <a:avLst/>
          </a:prstGeom>
          <a:noFill/>
          <a:ln/>
        </p:spPr>
        <p:txBody>
          <a:bodyPr wrap="none" rtlCol="0" anchor="t"/>
          <a:lstStyle/>
          <a:p>
            <a:pPr marL="0" indent="0">
              <a:lnSpc>
                <a:spcPts val="1960"/>
              </a:lnSpc>
              <a:buNone/>
            </a:pPr>
            <a:endParaRPr lang="en-US" sz="1225" dirty="0"/>
          </a:p>
        </p:txBody>
      </p:sp>
      <p:sp>
        <p:nvSpPr>
          <p:cNvPr id="16" name="Shape 13"/>
          <p:cNvSpPr/>
          <p:nvPr/>
        </p:nvSpPr>
        <p:spPr>
          <a:xfrm>
            <a:off x="4041219" y="4373642"/>
            <a:ext cx="6547842" cy="2228731"/>
          </a:xfrm>
          <a:prstGeom prst="rect">
            <a:avLst/>
          </a:prstGeom>
          <a:solidFill>
            <a:srgbClr val="FFFFFF">
              <a:alpha val="4000"/>
            </a:srgbClr>
          </a:solidFill>
          <a:ln/>
        </p:spPr>
      </p:sp>
      <p:pic>
        <p:nvPicPr>
          <p:cNvPr id="17" name="Image 1" descr="preencoded.png"/>
          <p:cNvPicPr>
            <a:picLocks noChangeAspect="1"/>
          </p:cNvPicPr>
          <p:nvPr/>
        </p:nvPicPr>
        <p:blipFill>
          <a:blip r:embed="rId4"/>
          <a:stretch>
            <a:fillRect/>
          </a:stretch>
        </p:blipFill>
        <p:spPr>
          <a:xfrm>
            <a:off x="4196834" y="4474488"/>
            <a:ext cx="2959060" cy="1685092"/>
          </a:xfrm>
          <a:prstGeom prst="rect">
            <a:avLst/>
          </a:prstGeom>
        </p:spPr>
      </p:pic>
      <p:sp>
        <p:nvSpPr>
          <p:cNvPr id="18" name="Text 14"/>
          <p:cNvSpPr/>
          <p:nvPr/>
        </p:nvSpPr>
        <p:spPr>
          <a:xfrm>
            <a:off x="4196834" y="6252805"/>
            <a:ext cx="2959060" cy="248722"/>
          </a:xfrm>
          <a:prstGeom prst="rect">
            <a:avLst/>
          </a:prstGeom>
          <a:noFill/>
          <a:ln/>
        </p:spPr>
        <p:txBody>
          <a:bodyPr wrap="none" rtlCol="0" anchor="t"/>
          <a:lstStyle/>
          <a:p>
            <a:pPr marL="0" indent="0">
              <a:lnSpc>
                <a:spcPts val="1960"/>
              </a:lnSpc>
              <a:buNone/>
            </a:pPr>
            <a:endParaRPr lang="en-US" sz="1225" dirty="0"/>
          </a:p>
        </p:txBody>
      </p:sp>
      <p:sp>
        <p:nvSpPr>
          <p:cNvPr id="19" name="Text 15"/>
          <p:cNvSpPr/>
          <p:nvPr/>
        </p:nvSpPr>
        <p:spPr>
          <a:xfrm>
            <a:off x="7474506" y="4474488"/>
            <a:ext cx="2959060" cy="248722"/>
          </a:xfrm>
          <a:prstGeom prst="rect">
            <a:avLst/>
          </a:prstGeom>
          <a:noFill/>
          <a:ln/>
        </p:spPr>
        <p:txBody>
          <a:bodyPr wrap="none" rtlCol="0" anchor="t"/>
          <a:lstStyle/>
          <a:p>
            <a:pPr marL="0" indent="0">
              <a:lnSpc>
                <a:spcPts val="1960"/>
              </a:lnSpc>
              <a:buNone/>
            </a:pPr>
            <a:endParaRPr lang="en-US" sz="1225" dirty="0"/>
          </a:p>
        </p:txBody>
      </p:sp>
      <p:pic>
        <p:nvPicPr>
          <p:cNvPr id="20" name="Image 2" descr="preencoded.png"/>
          <p:cNvPicPr>
            <a:picLocks noChangeAspect="1"/>
          </p:cNvPicPr>
          <p:nvPr/>
        </p:nvPicPr>
        <p:blipFill>
          <a:blip r:embed="rId5"/>
          <a:stretch>
            <a:fillRect/>
          </a:stretch>
        </p:blipFill>
        <p:spPr>
          <a:xfrm>
            <a:off x="7474506" y="4816435"/>
            <a:ext cx="2959060" cy="1544241"/>
          </a:xfrm>
          <a:prstGeom prst="rect">
            <a:avLst/>
          </a:prstGeom>
        </p:spPr>
      </p:pic>
      <p:sp>
        <p:nvSpPr>
          <p:cNvPr id="21" name="Text 16"/>
          <p:cNvSpPr/>
          <p:nvPr/>
        </p:nvSpPr>
        <p:spPr>
          <a:xfrm>
            <a:off x="4031575" y="6786920"/>
            <a:ext cx="6567130" cy="248722"/>
          </a:xfrm>
          <a:prstGeom prst="rect">
            <a:avLst/>
          </a:prstGeom>
          <a:noFill/>
          <a:ln/>
        </p:spPr>
        <p:txBody>
          <a:bodyPr wrap="none" rtlCol="0" anchor="t"/>
          <a:lstStyle/>
          <a:p>
            <a:pPr marL="0" indent="0">
              <a:lnSpc>
                <a:spcPts val="1960"/>
              </a:lnSpc>
              <a:buNone/>
            </a:pPr>
            <a:endParaRPr lang="en-US" sz="1225" dirty="0"/>
          </a:p>
        </p:txBody>
      </p:sp>
      <p:sp>
        <p:nvSpPr>
          <p:cNvPr id="22" name="Text 17"/>
          <p:cNvSpPr/>
          <p:nvPr/>
        </p:nvSpPr>
        <p:spPr>
          <a:xfrm>
            <a:off x="4264819" y="7385447"/>
            <a:ext cx="6333887" cy="248722"/>
          </a:xfrm>
          <a:prstGeom prst="rect">
            <a:avLst/>
          </a:prstGeom>
          <a:noFill/>
          <a:ln/>
        </p:spPr>
        <p:txBody>
          <a:bodyPr wrap="non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6">
                  <a:extLst>
                    <a:ext uri="{A12FA001-AC4F-418D-AE19-62706E023703}">
                      <ahyp:hlinkClr xmlns:ahyp="http://schemas.microsoft.com/office/drawing/2018/hyperlinkcolor" val="tx"/>
                    </a:ext>
                  </a:extLst>
                </a:hlinkClick>
              </a:rPr>
              <a:t>https://interviewsby.ai/</a:t>
            </a:r>
            <a:endParaRPr lang="en-US" sz="1225" dirty="0"/>
          </a:p>
        </p:txBody>
      </p:sp>
      <p:sp>
        <p:nvSpPr>
          <p:cNvPr id="23" name="Shape 18"/>
          <p:cNvSpPr/>
          <p:nvPr/>
        </p:nvSpPr>
        <p:spPr>
          <a:xfrm>
            <a:off x="4031575" y="7210544"/>
            <a:ext cx="31075" cy="598527"/>
          </a:xfrm>
          <a:prstGeom prst="rect">
            <a:avLst/>
          </a:prstGeom>
          <a:solidFill>
            <a:srgbClr val="A95B95"/>
          </a:solidFill>
          <a:ln/>
        </p:spPr>
      </p:sp>
      <p:sp>
        <p:nvSpPr>
          <p:cNvPr id="24" name="Text 19"/>
          <p:cNvSpPr/>
          <p:nvPr/>
        </p:nvSpPr>
        <p:spPr>
          <a:xfrm>
            <a:off x="4031575" y="7983974"/>
            <a:ext cx="6567130" cy="248722"/>
          </a:xfrm>
          <a:prstGeom prst="rect">
            <a:avLst/>
          </a:prstGeom>
          <a:noFill/>
          <a:ln/>
        </p:spPr>
        <p:txBody>
          <a:bodyPr wrap="none" rtlCol="0" anchor="t"/>
          <a:lstStyle/>
          <a:p>
            <a:pPr marL="0" indent="0">
              <a:lnSpc>
                <a:spcPts val="1960"/>
              </a:lnSpc>
              <a:buNone/>
            </a:pPr>
            <a:endParaRPr lang="en-US" sz="1225" dirty="0"/>
          </a:p>
        </p:txBody>
      </p:sp>
      <p:pic>
        <p:nvPicPr>
          <p:cNvPr id="25" name="Image 3"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1318855"/>
            <a:ext cx="4443889" cy="694373"/>
          </a:xfrm>
          <a:prstGeom prst="rect">
            <a:avLst/>
          </a:prstGeom>
          <a:noFill/>
          <a:ln/>
        </p:spPr>
        <p:txBody>
          <a:bodyPr wrap="none" rtlCol="0" anchor="t"/>
          <a:lstStyle/>
          <a:p>
            <a:pPr marL="0" indent="0">
              <a:lnSpc>
                <a:spcPts val="5468"/>
              </a:lnSpc>
              <a:buNone/>
            </a:pPr>
            <a:r>
              <a:rPr lang="en-US" sz="4374" dirty="0">
                <a:solidFill>
                  <a:srgbClr val="C6BFEE"/>
                </a:solidFill>
                <a:latin typeface="Prompt" pitchFamily="34" charset="0"/>
                <a:ea typeface="Prompt" pitchFamily="34" charset="-122"/>
                <a:cs typeface="Prompt" pitchFamily="34" charset="-120"/>
              </a:rPr>
              <a:t>Assessment</a:t>
            </a:r>
            <a:endParaRPr lang="en-US" sz="4374" dirty="0"/>
          </a:p>
        </p:txBody>
      </p:sp>
      <p:pic>
        <p:nvPicPr>
          <p:cNvPr id="5" name="Image 1" descr="preencoded.png"/>
          <p:cNvPicPr>
            <a:picLocks noChangeAspect="1"/>
          </p:cNvPicPr>
          <p:nvPr/>
        </p:nvPicPr>
        <p:blipFill>
          <a:blip r:embed="rId4"/>
          <a:stretch>
            <a:fillRect/>
          </a:stretch>
        </p:blipFill>
        <p:spPr>
          <a:xfrm>
            <a:off x="2624376" y="2457569"/>
            <a:ext cx="9381649" cy="4453176"/>
          </a:xfrm>
          <a:prstGeom prst="rect">
            <a:avLst/>
          </a:prstGeom>
        </p:spPr>
      </p:pic>
      <p:pic>
        <p:nvPicPr>
          <p:cNvPr id="6"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788723"/>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6567130" cy="1944053"/>
          </a:xfrm>
          <a:prstGeom prst="rect">
            <a:avLst/>
          </a:prstGeom>
          <a:noFill/>
          <a:ln/>
        </p:spPr>
        <p:txBody>
          <a:bodyPr wrap="squar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Depth of Knowledge (DOK) levels are a way of classifying questions based on the cognitive demand they require of the student. </a:t>
            </a:r>
            <a:endParaRPr lang="en-US" sz="3062" dirty="0"/>
          </a:p>
        </p:txBody>
      </p:sp>
      <p:sp>
        <p:nvSpPr>
          <p:cNvPr id="5" name="Text 2"/>
          <p:cNvSpPr/>
          <p:nvPr/>
        </p:nvSpPr>
        <p:spPr>
          <a:xfrm>
            <a:off x="4031575" y="2682716"/>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There are four levels of DOK:</a:t>
            </a:r>
            <a:endParaRPr lang="en-US" sz="1531" dirty="0"/>
          </a:p>
        </p:txBody>
      </p:sp>
      <p:sp>
        <p:nvSpPr>
          <p:cNvPr id="6" name="Text 3"/>
          <p:cNvSpPr/>
          <p:nvPr/>
        </p:nvSpPr>
        <p:spPr>
          <a:xfrm>
            <a:off x="4280297" y="3168610"/>
            <a:ext cx="6318409" cy="497443"/>
          </a:xfrm>
          <a:prstGeom prst="rect">
            <a:avLst/>
          </a:prstGeom>
          <a:noFill/>
          <a:ln/>
        </p:spPr>
        <p:txBody>
          <a:bodyPr wrap="square" rtlCol="0" anchor="t"/>
          <a:lstStyle/>
          <a:p>
            <a:pPr marL="342900" indent="-342900" algn="l">
              <a:lnSpc>
                <a:spcPts val="1960"/>
              </a:lnSpc>
              <a:buSzPct val="100000"/>
              <a:buChar char="•"/>
            </a:pPr>
            <a:r>
              <a:rPr lang="en-US" sz="1225" b="1" dirty="0">
                <a:solidFill>
                  <a:srgbClr val="DAD8E9"/>
                </a:solidFill>
                <a:latin typeface="Mukta" pitchFamily="34" charset="0"/>
                <a:ea typeface="Mukta" pitchFamily="34" charset="-122"/>
                <a:cs typeface="Mukta" pitchFamily="34" charset="-120"/>
              </a:rPr>
              <a:t>DOK 1:</a:t>
            </a:r>
            <a:r>
              <a:rPr lang="en-US" sz="1225" dirty="0">
                <a:solidFill>
                  <a:srgbClr val="DAD8E9"/>
                </a:solidFill>
                <a:latin typeface="Mukta" pitchFamily="34" charset="0"/>
                <a:ea typeface="Mukta" pitchFamily="34" charset="-122"/>
                <a:cs typeface="Mukta" pitchFamily="34" charset="-120"/>
              </a:rPr>
              <a:t> Recall and reproduction. Questions at this level require students to recall or reproduce information that they have learned.</a:t>
            </a:r>
            <a:endParaRPr lang="en-US" sz="1225" dirty="0"/>
          </a:p>
        </p:txBody>
      </p:sp>
      <p:sp>
        <p:nvSpPr>
          <p:cNvPr id="7" name="Text 4"/>
          <p:cNvSpPr/>
          <p:nvPr/>
        </p:nvSpPr>
        <p:spPr>
          <a:xfrm>
            <a:off x="4280297" y="3728204"/>
            <a:ext cx="6318409" cy="497443"/>
          </a:xfrm>
          <a:prstGeom prst="rect">
            <a:avLst/>
          </a:prstGeom>
          <a:noFill/>
          <a:ln/>
        </p:spPr>
        <p:txBody>
          <a:bodyPr wrap="square" rtlCol="0" anchor="t"/>
          <a:lstStyle/>
          <a:p>
            <a:pPr marL="342900" indent="-342900" algn="l">
              <a:lnSpc>
                <a:spcPts val="1960"/>
              </a:lnSpc>
              <a:buSzPct val="100000"/>
              <a:buChar char="•"/>
            </a:pPr>
            <a:r>
              <a:rPr lang="en-US" sz="1225" b="1" dirty="0">
                <a:solidFill>
                  <a:srgbClr val="DAD8E9"/>
                </a:solidFill>
                <a:latin typeface="Mukta" pitchFamily="34" charset="0"/>
                <a:ea typeface="Mukta" pitchFamily="34" charset="-122"/>
                <a:cs typeface="Mukta" pitchFamily="34" charset="-120"/>
              </a:rPr>
              <a:t>DOK 2:</a:t>
            </a:r>
            <a:r>
              <a:rPr lang="en-US" sz="1225" dirty="0">
                <a:solidFill>
                  <a:srgbClr val="DAD8E9"/>
                </a:solidFill>
                <a:latin typeface="Mukta" pitchFamily="34" charset="0"/>
                <a:ea typeface="Mukta" pitchFamily="34" charset="-122"/>
                <a:cs typeface="Mukta" pitchFamily="34" charset="-120"/>
              </a:rPr>
              <a:t> Skill/Concept. Questions at this level require students to apply skills or concepts that they have learned.</a:t>
            </a:r>
            <a:endParaRPr lang="en-US" sz="1225" dirty="0"/>
          </a:p>
        </p:txBody>
      </p:sp>
      <p:sp>
        <p:nvSpPr>
          <p:cNvPr id="8" name="Text 5"/>
          <p:cNvSpPr/>
          <p:nvPr/>
        </p:nvSpPr>
        <p:spPr>
          <a:xfrm>
            <a:off x="4280297" y="4287798"/>
            <a:ext cx="6318409" cy="497443"/>
          </a:xfrm>
          <a:prstGeom prst="rect">
            <a:avLst/>
          </a:prstGeom>
          <a:noFill/>
          <a:ln/>
        </p:spPr>
        <p:txBody>
          <a:bodyPr wrap="square" rtlCol="0" anchor="t"/>
          <a:lstStyle/>
          <a:p>
            <a:pPr marL="342900" indent="-342900" algn="l">
              <a:lnSpc>
                <a:spcPts val="1960"/>
              </a:lnSpc>
              <a:buSzPct val="100000"/>
              <a:buChar char="•"/>
            </a:pPr>
            <a:r>
              <a:rPr lang="en-US" sz="1225" b="1" dirty="0">
                <a:solidFill>
                  <a:srgbClr val="DAD8E9"/>
                </a:solidFill>
                <a:latin typeface="Mukta" pitchFamily="34" charset="0"/>
                <a:ea typeface="Mukta" pitchFamily="34" charset="-122"/>
                <a:cs typeface="Mukta" pitchFamily="34" charset="-120"/>
              </a:rPr>
              <a:t>DOK 3:</a:t>
            </a:r>
            <a:r>
              <a:rPr lang="en-US" sz="1225" dirty="0">
                <a:solidFill>
                  <a:srgbClr val="DAD8E9"/>
                </a:solidFill>
                <a:latin typeface="Mukta" pitchFamily="34" charset="0"/>
                <a:ea typeface="Mukta" pitchFamily="34" charset="-122"/>
                <a:cs typeface="Mukta" pitchFamily="34" charset="-120"/>
              </a:rPr>
              <a:t> Strategic Thinking. Questions at this level require students to think strategically and use higher-order thinking skills, such as analysis, synthesis, and evaluation.</a:t>
            </a:r>
            <a:endParaRPr lang="en-US" sz="1225" dirty="0"/>
          </a:p>
        </p:txBody>
      </p:sp>
      <p:sp>
        <p:nvSpPr>
          <p:cNvPr id="9" name="Text 6"/>
          <p:cNvSpPr/>
          <p:nvPr/>
        </p:nvSpPr>
        <p:spPr>
          <a:xfrm>
            <a:off x="4280297" y="4847392"/>
            <a:ext cx="6318409" cy="497443"/>
          </a:xfrm>
          <a:prstGeom prst="rect">
            <a:avLst/>
          </a:prstGeom>
          <a:noFill/>
          <a:ln/>
        </p:spPr>
        <p:txBody>
          <a:bodyPr wrap="square" rtlCol="0" anchor="t"/>
          <a:lstStyle/>
          <a:p>
            <a:pPr marL="342900" indent="-342900" algn="l">
              <a:lnSpc>
                <a:spcPts val="1960"/>
              </a:lnSpc>
              <a:buSzPct val="100000"/>
              <a:buChar char="•"/>
            </a:pPr>
            <a:r>
              <a:rPr lang="en-US" sz="1225" b="1" dirty="0">
                <a:solidFill>
                  <a:srgbClr val="DAD8E9"/>
                </a:solidFill>
                <a:latin typeface="Mukta" pitchFamily="34" charset="0"/>
                <a:ea typeface="Mukta" pitchFamily="34" charset="-122"/>
                <a:cs typeface="Mukta" pitchFamily="34" charset="-120"/>
              </a:rPr>
              <a:t>DOK 4:</a:t>
            </a:r>
            <a:r>
              <a:rPr lang="en-US" sz="1225" dirty="0">
                <a:solidFill>
                  <a:srgbClr val="DAD8E9"/>
                </a:solidFill>
                <a:latin typeface="Mukta" pitchFamily="34" charset="0"/>
                <a:ea typeface="Mukta" pitchFamily="34" charset="-122"/>
                <a:cs typeface="Mukta" pitchFamily="34" charset="-120"/>
              </a:rPr>
              <a:t> Extended Thinking. Questions at this level require students to think creatively and critically about a problem or issue.</a:t>
            </a:r>
            <a:endParaRPr lang="en-US" sz="1225" dirty="0"/>
          </a:p>
        </p:txBody>
      </p:sp>
      <p:pic>
        <p:nvPicPr>
          <p:cNvPr id="10" name="Image 1" descr="preencoded.png"/>
          <p:cNvPicPr>
            <a:picLocks noChangeAspect="1"/>
          </p:cNvPicPr>
          <p:nvPr/>
        </p:nvPicPr>
        <p:blipFill>
          <a:blip r:embed="rId4"/>
          <a:stretch>
            <a:fillRect/>
          </a:stretch>
        </p:blipFill>
        <p:spPr>
          <a:xfrm>
            <a:off x="6293525" y="5519738"/>
            <a:ext cx="2043113" cy="2644259"/>
          </a:xfrm>
          <a:prstGeom prst="rect">
            <a:avLst/>
          </a:prstGeom>
        </p:spPr>
      </p:pic>
      <p:sp>
        <p:nvSpPr>
          <p:cNvPr id="11" name="Text 7"/>
          <p:cNvSpPr/>
          <p:nvPr/>
        </p:nvSpPr>
        <p:spPr>
          <a:xfrm>
            <a:off x="4264819" y="8513802"/>
            <a:ext cx="6333887" cy="248722"/>
          </a:xfrm>
          <a:prstGeom prst="rect">
            <a:avLst/>
          </a:prstGeom>
          <a:noFill/>
          <a:ln/>
        </p:spPr>
        <p:txBody>
          <a:bodyPr wrap="none" rtlCol="0" anchor="t"/>
          <a:lstStyle/>
          <a:p>
            <a:pPr marL="0" indent="0">
              <a:lnSpc>
                <a:spcPts val="1960"/>
              </a:lnSpc>
              <a:buNone/>
            </a:pPr>
            <a:r>
              <a:rPr lang="en-US" sz="1225"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https://bard.google.com/</a:t>
            </a:r>
            <a:endParaRPr lang="en-US" sz="1225" dirty="0"/>
          </a:p>
        </p:txBody>
      </p:sp>
      <p:sp>
        <p:nvSpPr>
          <p:cNvPr id="12" name="Shape 8"/>
          <p:cNvSpPr/>
          <p:nvPr/>
        </p:nvSpPr>
        <p:spPr>
          <a:xfrm>
            <a:off x="4031575" y="8338899"/>
            <a:ext cx="31075" cy="598527"/>
          </a:xfrm>
          <a:prstGeom prst="rect">
            <a:avLst/>
          </a:prstGeom>
          <a:solidFill>
            <a:srgbClr val="A95B95"/>
          </a:solidFill>
          <a:ln/>
        </p:spPr>
      </p:sp>
      <p:sp>
        <p:nvSpPr>
          <p:cNvPr id="13" name="Text 9"/>
          <p:cNvSpPr/>
          <p:nvPr/>
        </p:nvSpPr>
        <p:spPr>
          <a:xfrm>
            <a:off x="4031575" y="9112329"/>
            <a:ext cx="6567130" cy="248722"/>
          </a:xfrm>
          <a:prstGeom prst="rect">
            <a:avLst/>
          </a:prstGeom>
          <a:noFill/>
          <a:ln/>
        </p:spPr>
        <p:txBody>
          <a:bodyPr wrap="none" rtlCol="0" anchor="t"/>
          <a:lstStyle/>
          <a:p>
            <a:pPr marL="0" indent="0">
              <a:lnSpc>
                <a:spcPts val="1960"/>
              </a:lnSpc>
              <a:buNone/>
            </a:pPr>
            <a:endParaRPr lang="en-US" sz="1225" dirty="0"/>
          </a:p>
        </p:txBody>
      </p:sp>
      <p:pic>
        <p:nvPicPr>
          <p:cNvPr id="14" name="Image 2"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641806"/>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583168"/>
            <a:ext cx="3093839" cy="1944053"/>
          </a:xfrm>
          <a:prstGeom prst="rect">
            <a:avLst/>
          </a:prstGeom>
          <a:noFill/>
          <a:ln/>
        </p:spPr>
        <p:txBody>
          <a:bodyPr wrap="squar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DOK 3 level  questions for Pride and Prejudice:</a:t>
            </a:r>
            <a:endParaRPr lang="en-US" sz="3062" dirty="0"/>
          </a:p>
        </p:txBody>
      </p:sp>
      <p:sp>
        <p:nvSpPr>
          <p:cNvPr id="5" name="Text 2"/>
          <p:cNvSpPr/>
          <p:nvPr/>
        </p:nvSpPr>
        <p:spPr>
          <a:xfrm>
            <a:off x="4280416" y="2702123"/>
            <a:ext cx="2844998" cy="1492329"/>
          </a:xfrm>
          <a:prstGeom prst="rect">
            <a:avLst/>
          </a:prstGeom>
          <a:noFill/>
          <a:ln/>
        </p:spPr>
        <p:txBody>
          <a:bodyPr wrap="square" rtlCol="0" anchor="t"/>
          <a:lstStyle/>
          <a:p>
            <a:pPr marL="342900" indent="-342900" algn="l">
              <a:lnSpc>
                <a:spcPts val="1960"/>
              </a:lnSpc>
              <a:buSzPct val="100000"/>
              <a:buFont typeface="+mj-lt"/>
              <a:buAutoNum type="arabicPeriod"/>
            </a:pPr>
            <a:r>
              <a:rPr lang="en-US" sz="1225" b="1" dirty="0">
                <a:solidFill>
                  <a:srgbClr val="DAD8E9"/>
                </a:solidFill>
                <a:latin typeface="Mukta" pitchFamily="34" charset="0"/>
                <a:ea typeface="Mukta" pitchFamily="34" charset="-122"/>
                <a:cs typeface="Mukta" pitchFamily="34" charset="-120"/>
              </a:rPr>
              <a:t>Analyze the relationship between Elizabeth Bennet and Mr. Darcy.</a:t>
            </a:r>
            <a:r>
              <a:rPr lang="en-US" sz="1225" dirty="0">
                <a:solidFill>
                  <a:srgbClr val="DAD8E9"/>
                </a:solidFill>
                <a:latin typeface="Mukta" pitchFamily="34" charset="0"/>
                <a:ea typeface="Mukta" pitchFamily="34" charset="-122"/>
                <a:cs typeface="Mukta" pitchFamily="34" charset="-120"/>
              </a:rPr>
              <a:t> How does their relationship develop over the course of the novel? What are the challenges they face? What are the factors that contribute to their eventual happiness?</a:t>
            </a:r>
            <a:endParaRPr lang="en-US" sz="1225" dirty="0"/>
          </a:p>
        </p:txBody>
      </p:sp>
      <p:sp>
        <p:nvSpPr>
          <p:cNvPr id="6" name="Text 3"/>
          <p:cNvSpPr/>
          <p:nvPr/>
        </p:nvSpPr>
        <p:spPr>
          <a:xfrm>
            <a:off x="4280416" y="4256603"/>
            <a:ext cx="2844998" cy="1243608"/>
          </a:xfrm>
          <a:prstGeom prst="rect">
            <a:avLst/>
          </a:prstGeom>
          <a:noFill/>
          <a:ln/>
        </p:spPr>
        <p:txBody>
          <a:bodyPr wrap="square" rtlCol="0" anchor="t"/>
          <a:lstStyle/>
          <a:p>
            <a:pPr marL="342900" indent="-342900" algn="l">
              <a:lnSpc>
                <a:spcPts val="1960"/>
              </a:lnSpc>
              <a:buSzPct val="100000"/>
              <a:buFont typeface="+mj-lt"/>
              <a:buAutoNum type="arabicPeriod" startAt="2"/>
            </a:pPr>
            <a:r>
              <a:rPr lang="en-US" sz="1225" b="1" dirty="0">
                <a:solidFill>
                  <a:srgbClr val="DAD8E9"/>
                </a:solidFill>
                <a:latin typeface="Mukta" pitchFamily="34" charset="0"/>
                <a:ea typeface="Mukta" pitchFamily="34" charset="-122"/>
                <a:cs typeface="Mukta" pitchFamily="34" charset="-120"/>
              </a:rPr>
              <a:t>Compare and contrast the characters of Elizabeth Bennet and Mr. Darcy.</a:t>
            </a:r>
            <a:r>
              <a:rPr lang="en-US" sz="1225" dirty="0">
                <a:solidFill>
                  <a:srgbClr val="DAD8E9"/>
                </a:solidFill>
                <a:latin typeface="Mukta" pitchFamily="34" charset="0"/>
                <a:ea typeface="Mukta" pitchFamily="34" charset="-122"/>
                <a:cs typeface="Mukta" pitchFamily="34" charset="-120"/>
              </a:rPr>
              <a:t> What are their similarities and differences? How do their personalities and values affect their interactions with each other?</a:t>
            </a:r>
            <a:endParaRPr lang="en-US" sz="1225" dirty="0"/>
          </a:p>
        </p:txBody>
      </p:sp>
      <p:sp>
        <p:nvSpPr>
          <p:cNvPr id="7" name="Text 4"/>
          <p:cNvSpPr/>
          <p:nvPr/>
        </p:nvSpPr>
        <p:spPr>
          <a:xfrm>
            <a:off x="4280416" y="5562362"/>
            <a:ext cx="2844998" cy="1243608"/>
          </a:xfrm>
          <a:prstGeom prst="rect">
            <a:avLst/>
          </a:prstGeom>
          <a:noFill/>
          <a:ln/>
        </p:spPr>
        <p:txBody>
          <a:bodyPr wrap="square" rtlCol="0" anchor="t"/>
          <a:lstStyle/>
          <a:p>
            <a:pPr marL="342900" indent="-342900" algn="l">
              <a:lnSpc>
                <a:spcPts val="1960"/>
              </a:lnSpc>
              <a:buSzPct val="100000"/>
              <a:buFont typeface="+mj-lt"/>
              <a:buAutoNum type="arabicPeriod" startAt="3"/>
            </a:pPr>
            <a:r>
              <a:rPr lang="en-US" sz="1225" b="1" dirty="0">
                <a:solidFill>
                  <a:srgbClr val="DAD8E9"/>
                </a:solidFill>
                <a:latin typeface="Mukta" pitchFamily="34" charset="0"/>
                <a:ea typeface="Mukta" pitchFamily="34" charset="-122"/>
                <a:cs typeface="Mukta" pitchFamily="34" charset="-120"/>
              </a:rPr>
              <a:t>Discuss the role of social class in Pride and Prejudice.</a:t>
            </a:r>
            <a:r>
              <a:rPr lang="en-US" sz="1225" dirty="0">
                <a:solidFill>
                  <a:srgbClr val="DAD8E9"/>
                </a:solidFill>
                <a:latin typeface="Mukta" pitchFamily="34" charset="0"/>
                <a:ea typeface="Mukta" pitchFamily="34" charset="-122"/>
                <a:cs typeface="Mukta" pitchFamily="34" charset="-120"/>
              </a:rPr>
              <a:t> How does social class affect the relationships between the characters? What are the challenges faced by people of different social classes?</a:t>
            </a:r>
            <a:endParaRPr lang="en-US" sz="1225" dirty="0"/>
          </a:p>
        </p:txBody>
      </p:sp>
      <p:sp>
        <p:nvSpPr>
          <p:cNvPr id="8" name="Text 5"/>
          <p:cNvSpPr/>
          <p:nvPr/>
        </p:nvSpPr>
        <p:spPr>
          <a:xfrm>
            <a:off x="4280416" y="6868120"/>
            <a:ext cx="2844998" cy="994886"/>
          </a:xfrm>
          <a:prstGeom prst="rect">
            <a:avLst/>
          </a:prstGeom>
          <a:noFill/>
          <a:ln/>
        </p:spPr>
        <p:txBody>
          <a:bodyPr wrap="square" rtlCol="0" anchor="t"/>
          <a:lstStyle/>
          <a:p>
            <a:pPr marL="342900" indent="-342900" algn="l">
              <a:lnSpc>
                <a:spcPts val="1960"/>
              </a:lnSpc>
              <a:buSzPct val="100000"/>
              <a:buFont typeface="+mj-lt"/>
              <a:buAutoNum type="arabicPeriod" startAt="4"/>
            </a:pPr>
            <a:r>
              <a:rPr lang="en-US" sz="1225" b="1" dirty="0">
                <a:solidFill>
                  <a:srgbClr val="DAD8E9"/>
                </a:solidFill>
                <a:latin typeface="Mukta" pitchFamily="34" charset="0"/>
                <a:ea typeface="Mukta" pitchFamily="34" charset="-122"/>
                <a:cs typeface="Mukta" pitchFamily="34" charset="-120"/>
              </a:rPr>
              <a:t>Evaluate the ending of Pride and Prejudice.</a:t>
            </a:r>
            <a:r>
              <a:rPr lang="en-US" sz="1225" dirty="0">
                <a:solidFill>
                  <a:srgbClr val="DAD8E9"/>
                </a:solidFill>
                <a:latin typeface="Mukta" pitchFamily="34" charset="0"/>
                <a:ea typeface="Mukta" pitchFamily="34" charset="-122"/>
                <a:cs typeface="Mukta" pitchFamily="34" charset="-120"/>
              </a:rPr>
              <a:t> Do you think it is a satisfying ending? Why or why not? What other possible endings could have been written?</a:t>
            </a:r>
            <a:endParaRPr lang="en-US" sz="1225" dirty="0"/>
          </a:p>
        </p:txBody>
      </p:sp>
      <p:sp>
        <p:nvSpPr>
          <p:cNvPr id="9" name="Text 6"/>
          <p:cNvSpPr/>
          <p:nvPr/>
        </p:nvSpPr>
        <p:spPr>
          <a:xfrm>
            <a:off x="4280416" y="7925157"/>
            <a:ext cx="2844998" cy="994886"/>
          </a:xfrm>
          <a:prstGeom prst="rect">
            <a:avLst/>
          </a:prstGeom>
          <a:noFill/>
          <a:ln/>
        </p:spPr>
        <p:txBody>
          <a:bodyPr wrap="square" rtlCol="0" anchor="t"/>
          <a:lstStyle/>
          <a:p>
            <a:pPr marL="342900" indent="-342900" algn="l">
              <a:lnSpc>
                <a:spcPts val="1960"/>
              </a:lnSpc>
              <a:buSzPct val="100000"/>
              <a:buFont typeface="+mj-lt"/>
              <a:buAutoNum type="arabicPeriod" startAt="5"/>
            </a:pPr>
            <a:r>
              <a:rPr lang="en-US" sz="1225" b="1" dirty="0">
                <a:solidFill>
                  <a:srgbClr val="DAD8E9"/>
                </a:solidFill>
                <a:latin typeface="Mukta" pitchFamily="34" charset="0"/>
                <a:ea typeface="Mukta" pitchFamily="34" charset="-122"/>
                <a:cs typeface="Mukta" pitchFamily="34" charset="-120"/>
              </a:rPr>
              <a:t>Consider the themes of Pride and Prejudice.</a:t>
            </a:r>
            <a:r>
              <a:rPr lang="en-US" sz="1225" dirty="0">
                <a:solidFill>
                  <a:srgbClr val="DAD8E9"/>
                </a:solidFill>
                <a:latin typeface="Mukta" pitchFamily="34" charset="0"/>
                <a:ea typeface="Mukta" pitchFamily="34" charset="-122"/>
                <a:cs typeface="Mukta" pitchFamily="34" charset="-120"/>
              </a:rPr>
              <a:t> What are the main themes of the novel? How are these themes explored? What is the author's message?</a:t>
            </a:r>
            <a:endParaRPr lang="en-US" sz="1225" dirty="0"/>
          </a:p>
        </p:txBody>
      </p:sp>
      <p:sp>
        <p:nvSpPr>
          <p:cNvPr id="10" name="Text 7"/>
          <p:cNvSpPr/>
          <p:nvPr/>
        </p:nvSpPr>
        <p:spPr>
          <a:xfrm>
            <a:off x="7512367" y="583168"/>
            <a:ext cx="3093839" cy="1944053"/>
          </a:xfrm>
          <a:prstGeom prst="rect">
            <a:avLst/>
          </a:prstGeom>
          <a:noFill/>
          <a:ln/>
        </p:spPr>
        <p:txBody>
          <a:bodyPr wrap="squar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 DOK 4 level    questions for Pride and Prejudice:</a:t>
            </a:r>
            <a:endParaRPr lang="en-US" sz="3062" dirty="0"/>
          </a:p>
        </p:txBody>
      </p:sp>
      <p:sp>
        <p:nvSpPr>
          <p:cNvPr id="11" name="Text 8"/>
          <p:cNvSpPr/>
          <p:nvPr/>
        </p:nvSpPr>
        <p:spPr>
          <a:xfrm>
            <a:off x="7761208" y="2702123"/>
            <a:ext cx="2844998" cy="497443"/>
          </a:xfrm>
          <a:prstGeom prst="rect">
            <a:avLst/>
          </a:prstGeom>
          <a:noFill/>
          <a:ln/>
        </p:spPr>
        <p:txBody>
          <a:bodyPr wrap="square" rtlCol="0" anchor="t"/>
          <a:lstStyle/>
          <a:p>
            <a:pPr marL="342900" indent="-342900" algn="l">
              <a:lnSpc>
                <a:spcPts val="1960"/>
              </a:lnSpc>
              <a:buSzPct val="100000"/>
              <a:buFont typeface="+mj-lt"/>
              <a:buAutoNum type="arabicPeriod"/>
            </a:pPr>
            <a:r>
              <a:rPr lang="en-US" sz="1225" b="1" dirty="0">
                <a:solidFill>
                  <a:srgbClr val="DAD8E9"/>
                </a:solidFill>
                <a:latin typeface="Mukta" pitchFamily="34" charset="0"/>
                <a:ea typeface="Mukta" pitchFamily="34" charset="-122"/>
                <a:cs typeface="Mukta" pitchFamily="34" charset="-120"/>
              </a:rPr>
              <a:t>How does Jane Austen use irony in Pride and Prejudice?</a:t>
            </a:r>
            <a:endParaRPr lang="en-US" sz="1225" dirty="0"/>
          </a:p>
        </p:txBody>
      </p:sp>
      <p:sp>
        <p:nvSpPr>
          <p:cNvPr id="12" name="Text 9"/>
          <p:cNvSpPr/>
          <p:nvPr/>
        </p:nvSpPr>
        <p:spPr>
          <a:xfrm>
            <a:off x="7761208" y="3261717"/>
            <a:ext cx="2844998" cy="497443"/>
          </a:xfrm>
          <a:prstGeom prst="rect">
            <a:avLst/>
          </a:prstGeom>
          <a:noFill/>
          <a:ln/>
        </p:spPr>
        <p:txBody>
          <a:bodyPr wrap="square" rtlCol="0" anchor="t"/>
          <a:lstStyle/>
          <a:p>
            <a:pPr marL="342900" indent="-342900" algn="l">
              <a:lnSpc>
                <a:spcPts val="1960"/>
              </a:lnSpc>
              <a:buSzPct val="100000"/>
              <a:buFont typeface="+mj-lt"/>
              <a:buAutoNum type="arabicPeriod" startAt="2"/>
            </a:pPr>
            <a:r>
              <a:rPr lang="en-US" sz="1225" b="1" dirty="0">
                <a:solidFill>
                  <a:srgbClr val="DAD8E9"/>
                </a:solidFill>
                <a:latin typeface="Mukta" pitchFamily="34" charset="0"/>
                <a:ea typeface="Mukta" pitchFamily="34" charset="-122"/>
                <a:cs typeface="Mukta" pitchFamily="34" charset="-120"/>
              </a:rPr>
              <a:t>What are the social conventions that Jane Austen explores in Pride and Prejudice?</a:t>
            </a:r>
            <a:endParaRPr lang="en-US" sz="1225" dirty="0"/>
          </a:p>
        </p:txBody>
      </p:sp>
      <p:sp>
        <p:nvSpPr>
          <p:cNvPr id="13" name="Text 10"/>
          <p:cNvSpPr/>
          <p:nvPr/>
        </p:nvSpPr>
        <p:spPr>
          <a:xfrm>
            <a:off x="7761208" y="3821311"/>
            <a:ext cx="2844998" cy="497443"/>
          </a:xfrm>
          <a:prstGeom prst="rect">
            <a:avLst/>
          </a:prstGeom>
          <a:noFill/>
          <a:ln/>
        </p:spPr>
        <p:txBody>
          <a:bodyPr wrap="square" rtlCol="0" anchor="t"/>
          <a:lstStyle/>
          <a:p>
            <a:pPr marL="342900" indent="-342900" algn="l">
              <a:lnSpc>
                <a:spcPts val="1960"/>
              </a:lnSpc>
              <a:buSzPct val="100000"/>
              <a:buFont typeface="+mj-lt"/>
              <a:buAutoNum type="arabicPeriod" startAt="3"/>
            </a:pPr>
            <a:r>
              <a:rPr lang="en-US" sz="1225" b="1" dirty="0">
                <a:solidFill>
                  <a:srgbClr val="DAD8E9"/>
                </a:solidFill>
                <a:latin typeface="Mukta" pitchFamily="34" charset="0"/>
                <a:ea typeface="Mukta" pitchFamily="34" charset="-122"/>
                <a:cs typeface="Mukta" pitchFamily="34" charset="-120"/>
              </a:rPr>
              <a:t>How does the novel challenge the traditional expectations of marriage?</a:t>
            </a:r>
            <a:endParaRPr lang="en-US" sz="1225" dirty="0"/>
          </a:p>
        </p:txBody>
      </p:sp>
      <p:sp>
        <p:nvSpPr>
          <p:cNvPr id="14" name="Text 11"/>
          <p:cNvSpPr/>
          <p:nvPr/>
        </p:nvSpPr>
        <p:spPr>
          <a:xfrm>
            <a:off x="7761208" y="4380905"/>
            <a:ext cx="2844998" cy="497443"/>
          </a:xfrm>
          <a:prstGeom prst="rect">
            <a:avLst/>
          </a:prstGeom>
          <a:noFill/>
          <a:ln/>
        </p:spPr>
        <p:txBody>
          <a:bodyPr wrap="square" rtlCol="0" anchor="t"/>
          <a:lstStyle/>
          <a:p>
            <a:pPr marL="342900" indent="-342900" algn="l">
              <a:lnSpc>
                <a:spcPts val="1960"/>
              </a:lnSpc>
              <a:buSzPct val="100000"/>
              <a:buFont typeface="+mj-lt"/>
              <a:buAutoNum type="arabicPeriod" startAt="4"/>
            </a:pPr>
            <a:r>
              <a:rPr lang="en-US" sz="1225" b="1" dirty="0">
                <a:solidFill>
                  <a:srgbClr val="DAD8E9"/>
                </a:solidFill>
                <a:latin typeface="Mukta" pitchFamily="34" charset="0"/>
                <a:ea typeface="Mukta" pitchFamily="34" charset="-122"/>
                <a:cs typeface="Mukta" pitchFamily="34" charset="-120"/>
              </a:rPr>
              <a:t>What is the role of humor in Pride and Prejudice?</a:t>
            </a:r>
            <a:endParaRPr lang="en-US" sz="1225" dirty="0"/>
          </a:p>
        </p:txBody>
      </p:sp>
      <p:sp>
        <p:nvSpPr>
          <p:cNvPr id="15" name="Text 12"/>
          <p:cNvSpPr/>
          <p:nvPr/>
        </p:nvSpPr>
        <p:spPr>
          <a:xfrm>
            <a:off x="7761208" y="4940498"/>
            <a:ext cx="2844998" cy="497443"/>
          </a:xfrm>
          <a:prstGeom prst="rect">
            <a:avLst/>
          </a:prstGeom>
          <a:noFill/>
          <a:ln/>
        </p:spPr>
        <p:txBody>
          <a:bodyPr wrap="square" rtlCol="0" anchor="t"/>
          <a:lstStyle/>
          <a:p>
            <a:pPr marL="342900" indent="-342900" algn="l">
              <a:lnSpc>
                <a:spcPts val="1960"/>
              </a:lnSpc>
              <a:buSzPct val="100000"/>
              <a:buFont typeface="+mj-lt"/>
              <a:buAutoNum type="arabicPeriod" startAt="5"/>
            </a:pPr>
            <a:r>
              <a:rPr lang="en-US" sz="1225" b="1" dirty="0">
                <a:solidFill>
                  <a:srgbClr val="DAD8E9"/>
                </a:solidFill>
                <a:latin typeface="Mukta" pitchFamily="34" charset="0"/>
                <a:ea typeface="Mukta" pitchFamily="34" charset="-122"/>
                <a:cs typeface="Mukta" pitchFamily="34" charset="-120"/>
              </a:rPr>
              <a:t>How does the novel explore the themes of pride and prejudice?</a:t>
            </a:r>
            <a:endParaRPr lang="en-US" sz="1225" dirty="0"/>
          </a:p>
        </p:txBody>
      </p:sp>
      <p:sp>
        <p:nvSpPr>
          <p:cNvPr id="16" name="Text 13"/>
          <p:cNvSpPr/>
          <p:nvPr/>
        </p:nvSpPr>
        <p:spPr>
          <a:xfrm>
            <a:off x="7761208" y="5500092"/>
            <a:ext cx="2844998" cy="497443"/>
          </a:xfrm>
          <a:prstGeom prst="rect">
            <a:avLst/>
          </a:prstGeom>
          <a:noFill/>
          <a:ln/>
        </p:spPr>
        <p:txBody>
          <a:bodyPr wrap="square" rtlCol="0" anchor="t"/>
          <a:lstStyle/>
          <a:p>
            <a:pPr marL="342900" indent="-342900" algn="l">
              <a:lnSpc>
                <a:spcPts val="1960"/>
              </a:lnSpc>
              <a:buSzPct val="100000"/>
              <a:buFont typeface="+mj-lt"/>
              <a:buAutoNum type="arabicPeriod" startAt="6"/>
            </a:pPr>
            <a:r>
              <a:rPr lang="en-US" sz="1225" b="1" dirty="0">
                <a:solidFill>
                  <a:srgbClr val="DAD8E9"/>
                </a:solidFill>
                <a:latin typeface="Mukta" pitchFamily="34" charset="0"/>
                <a:ea typeface="Mukta" pitchFamily="34" charset="-122"/>
                <a:cs typeface="Mukta" pitchFamily="34" charset="-120"/>
              </a:rPr>
              <a:t>What is the significance of the title, Pride and Prejudice?</a:t>
            </a:r>
            <a:endParaRPr lang="en-US" sz="1225" dirty="0"/>
          </a:p>
        </p:txBody>
      </p:sp>
      <p:sp>
        <p:nvSpPr>
          <p:cNvPr id="17" name="Text 14"/>
          <p:cNvSpPr/>
          <p:nvPr/>
        </p:nvSpPr>
        <p:spPr>
          <a:xfrm>
            <a:off x="7761208" y="6059686"/>
            <a:ext cx="2844998" cy="497443"/>
          </a:xfrm>
          <a:prstGeom prst="rect">
            <a:avLst/>
          </a:prstGeom>
          <a:noFill/>
          <a:ln/>
        </p:spPr>
        <p:txBody>
          <a:bodyPr wrap="square" rtlCol="0" anchor="t"/>
          <a:lstStyle/>
          <a:p>
            <a:pPr marL="342900" indent="-342900" algn="l">
              <a:lnSpc>
                <a:spcPts val="1960"/>
              </a:lnSpc>
              <a:buSzPct val="100000"/>
              <a:buFont typeface="+mj-lt"/>
              <a:buAutoNum type="arabicPeriod" startAt="7"/>
            </a:pPr>
            <a:r>
              <a:rPr lang="en-US" sz="1225" b="1" dirty="0">
                <a:solidFill>
                  <a:srgbClr val="DAD8E9"/>
                </a:solidFill>
                <a:latin typeface="Mukta" pitchFamily="34" charset="0"/>
                <a:ea typeface="Mukta" pitchFamily="34" charset="-122"/>
                <a:cs typeface="Mukta" pitchFamily="34" charset="-120"/>
              </a:rPr>
              <a:t>How does the novel reflect the social and historical context of its time?</a:t>
            </a:r>
            <a:endParaRPr lang="en-US" sz="1225" dirty="0"/>
          </a:p>
        </p:txBody>
      </p:sp>
      <p:sp>
        <p:nvSpPr>
          <p:cNvPr id="18" name="Text 15"/>
          <p:cNvSpPr/>
          <p:nvPr/>
        </p:nvSpPr>
        <p:spPr>
          <a:xfrm>
            <a:off x="7761208" y="6619280"/>
            <a:ext cx="2844998" cy="248722"/>
          </a:xfrm>
          <a:prstGeom prst="rect">
            <a:avLst/>
          </a:prstGeom>
          <a:noFill/>
          <a:ln/>
        </p:spPr>
        <p:txBody>
          <a:bodyPr wrap="none" rtlCol="0" anchor="t"/>
          <a:lstStyle/>
          <a:p>
            <a:pPr marL="342900" indent="-342900" algn="l">
              <a:lnSpc>
                <a:spcPts val="1960"/>
              </a:lnSpc>
              <a:buSzPct val="100000"/>
              <a:buFont typeface="+mj-lt"/>
              <a:buAutoNum type="arabicPeriod" startAt="8"/>
            </a:pPr>
            <a:r>
              <a:rPr lang="en-US" sz="1225" b="1" dirty="0">
                <a:solidFill>
                  <a:srgbClr val="DAD8E9"/>
                </a:solidFill>
                <a:latin typeface="Mukta" pitchFamily="34" charset="0"/>
                <a:ea typeface="Mukta" pitchFamily="34" charset="-122"/>
                <a:cs typeface="Mukta" pitchFamily="34" charset="-120"/>
              </a:rPr>
              <a:t>What is the novel's lasting significance?</a:t>
            </a:r>
            <a:endParaRPr lang="en-US" sz="1225" dirty="0"/>
          </a:p>
        </p:txBody>
      </p:sp>
      <p:sp>
        <p:nvSpPr>
          <p:cNvPr id="19" name="Text 16"/>
          <p:cNvSpPr/>
          <p:nvPr/>
        </p:nvSpPr>
        <p:spPr>
          <a:xfrm>
            <a:off x="7761208" y="6930152"/>
            <a:ext cx="2844998" cy="746165"/>
          </a:xfrm>
          <a:prstGeom prst="rect">
            <a:avLst/>
          </a:prstGeom>
          <a:noFill/>
          <a:ln/>
        </p:spPr>
        <p:txBody>
          <a:bodyPr wrap="square" rtlCol="0" anchor="t"/>
          <a:lstStyle/>
          <a:p>
            <a:pPr marL="342900" indent="-342900" algn="l">
              <a:lnSpc>
                <a:spcPts val="1960"/>
              </a:lnSpc>
              <a:buSzPct val="100000"/>
              <a:buFont typeface="+mj-lt"/>
              <a:buAutoNum type="arabicPeriod" startAt="9"/>
            </a:pPr>
            <a:r>
              <a:rPr lang="en-US" sz="1225" b="1" dirty="0">
                <a:solidFill>
                  <a:srgbClr val="DAD8E9"/>
                </a:solidFill>
                <a:latin typeface="Mukta" pitchFamily="34" charset="0"/>
                <a:ea typeface="Mukta" pitchFamily="34" charset="-122"/>
                <a:cs typeface="Mukta" pitchFamily="34" charset="-120"/>
              </a:rPr>
              <a:t>How does the novel compare to other works of literature about love and marriage?</a:t>
            </a:r>
            <a:endParaRPr lang="en-US" sz="1225" dirty="0"/>
          </a:p>
        </p:txBody>
      </p:sp>
      <p:sp>
        <p:nvSpPr>
          <p:cNvPr id="20" name="Text 17"/>
          <p:cNvSpPr/>
          <p:nvPr/>
        </p:nvSpPr>
        <p:spPr>
          <a:xfrm>
            <a:off x="7761208" y="7738467"/>
            <a:ext cx="2844998" cy="497443"/>
          </a:xfrm>
          <a:prstGeom prst="rect">
            <a:avLst/>
          </a:prstGeom>
          <a:noFill/>
          <a:ln/>
        </p:spPr>
        <p:txBody>
          <a:bodyPr wrap="square" rtlCol="0" anchor="t"/>
          <a:lstStyle/>
          <a:p>
            <a:pPr marL="342900" indent="-342900" algn="l">
              <a:lnSpc>
                <a:spcPts val="1960"/>
              </a:lnSpc>
              <a:buSzPct val="100000"/>
              <a:buFont typeface="+mj-lt"/>
              <a:buAutoNum type="arabicPeriod" startAt="10"/>
            </a:pPr>
            <a:r>
              <a:rPr lang="en-US" sz="1225" b="1" dirty="0">
                <a:solidFill>
                  <a:srgbClr val="DAD8E9"/>
                </a:solidFill>
                <a:latin typeface="Mukta" pitchFamily="34" charset="0"/>
                <a:ea typeface="Mukta" pitchFamily="34" charset="-122"/>
                <a:cs typeface="Mukta" pitchFamily="34" charset="-120"/>
              </a:rPr>
              <a:t>What are the novel's strengths and weaknesses?</a:t>
            </a:r>
            <a:endParaRPr lang="en-US" sz="1225" dirty="0"/>
          </a:p>
        </p:txBody>
      </p:sp>
      <p:sp>
        <p:nvSpPr>
          <p:cNvPr id="21" name="Text 18"/>
          <p:cNvSpPr/>
          <p:nvPr/>
        </p:nvSpPr>
        <p:spPr>
          <a:xfrm>
            <a:off x="4280297" y="9157097"/>
            <a:ext cx="6318409"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Bloom’s Taxonomy is a framework to assist in instruction and when measuring the cognitive rigor of a lesson</a:t>
            </a:r>
            <a:endParaRPr lang="en-US" sz="1225" dirty="0"/>
          </a:p>
        </p:txBody>
      </p:sp>
      <p:sp>
        <p:nvSpPr>
          <p:cNvPr id="22" name="Text 19"/>
          <p:cNvSpPr/>
          <p:nvPr/>
        </p:nvSpPr>
        <p:spPr>
          <a:xfrm>
            <a:off x="4280297" y="9716691"/>
            <a:ext cx="6318409"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Depth of Knowledge or DoK is another type of framework used to identify the level of rigor for an assessment</a:t>
            </a:r>
            <a:endParaRPr lang="en-US" sz="1225" dirty="0"/>
          </a:p>
        </p:txBody>
      </p:sp>
      <p:pic>
        <p:nvPicPr>
          <p:cNvPr id="23"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2144">
            <a:solidFill>
              <a:srgbClr val="FFFFFF">
                <a:alpha val="16000"/>
              </a:srgbClr>
            </a:solidFill>
            <a:prstDash val="solid"/>
          </a:ln>
        </p:spPr>
      </p:sp>
      <p:pic>
        <p:nvPicPr>
          <p:cNvPr id="4" name="Image 1" descr="preencoded.png"/>
          <p:cNvPicPr>
            <a:picLocks noChangeAspect="1"/>
          </p:cNvPicPr>
          <p:nvPr/>
        </p:nvPicPr>
        <p:blipFill>
          <a:blip r:embed="rId4"/>
          <a:stretch>
            <a:fillRect/>
          </a:stretch>
        </p:blipFill>
        <p:spPr>
          <a:xfrm>
            <a:off x="3193018" y="536853"/>
            <a:ext cx="7023140" cy="5652730"/>
          </a:xfrm>
          <a:prstGeom prst="rect">
            <a:avLst/>
          </a:prstGeom>
        </p:spPr>
      </p:pic>
      <p:sp>
        <p:nvSpPr>
          <p:cNvPr id="5" name="Text 1"/>
          <p:cNvSpPr/>
          <p:nvPr/>
        </p:nvSpPr>
        <p:spPr>
          <a:xfrm>
            <a:off x="3193018" y="6409134"/>
            <a:ext cx="8244245" cy="312420"/>
          </a:xfrm>
          <a:prstGeom prst="rect">
            <a:avLst/>
          </a:prstGeom>
          <a:noFill/>
          <a:ln/>
        </p:spPr>
        <p:txBody>
          <a:bodyPr wrap="none" rtlCol="0" anchor="t"/>
          <a:lstStyle/>
          <a:p>
            <a:pPr marL="0" indent="0">
              <a:lnSpc>
                <a:spcPts val="2460"/>
              </a:lnSpc>
              <a:buNone/>
            </a:pPr>
            <a:endParaRPr lang="en-US" sz="1537" dirty="0"/>
          </a:p>
        </p:txBody>
      </p:sp>
      <p:sp>
        <p:nvSpPr>
          <p:cNvPr id="6" name="Text 2"/>
          <p:cNvSpPr/>
          <p:nvPr/>
        </p:nvSpPr>
        <p:spPr>
          <a:xfrm>
            <a:off x="3485793" y="7160657"/>
            <a:ext cx="7951470" cy="312420"/>
          </a:xfrm>
          <a:prstGeom prst="rect">
            <a:avLst/>
          </a:prstGeom>
          <a:noFill/>
          <a:ln/>
        </p:spPr>
        <p:txBody>
          <a:bodyPr wrap="none" rtlCol="0" anchor="t"/>
          <a:lstStyle/>
          <a:p>
            <a:pPr marL="0" indent="0">
              <a:lnSpc>
                <a:spcPts val="2460"/>
              </a:lnSpc>
              <a:buNone/>
            </a:pPr>
            <a:r>
              <a:rPr lang="en-US" sz="1537"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https://www.eduaide.ai/</a:t>
            </a:r>
            <a:endParaRPr lang="en-US" sz="1537" dirty="0"/>
          </a:p>
        </p:txBody>
      </p:sp>
      <p:sp>
        <p:nvSpPr>
          <p:cNvPr id="7" name="Shape 3"/>
          <p:cNvSpPr/>
          <p:nvPr/>
        </p:nvSpPr>
        <p:spPr>
          <a:xfrm>
            <a:off x="3193018" y="6941106"/>
            <a:ext cx="38933" cy="751523"/>
          </a:xfrm>
          <a:prstGeom prst="rect">
            <a:avLst/>
          </a:prstGeom>
          <a:solidFill>
            <a:srgbClr val="A95B95"/>
          </a:solidFill>
          <a:ln/>
        </p:spPr>
      </p:sp>
      <p:pic>
        <p:nvPicPr>
          <p:cNvPr id="8" name="Image 2"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443317"/>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6492240" cy="486013"/>
          </a:xfrm>
          <a:prstGeom prst="rect">
            <a:avLst/>
          </a:prstGeom>
          <a:noFill/>
          <a:ln/>
        </p:spPr>
        <p:txBody>
          <a:bodyPr wrap="non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ChatGPT acts as a gifted student…</a:t>
            </a:r>
            <a:endParaRPr lang="en-US" sz="3062" dirty="0"/>
          </a:p>
        </p:txBody>
      </p:sp>
      <p:pic>
        <p:nvPicPr>
          <p:cNvPr id="5" name="Image 1" descr="preencoded.png"/>
          <p:cNvPicPr>
            <a:picLocks noChangeAspect="1"/>
          </p:cNvPicPr>
          <p:nvPr/>
        </p:nvPicPr>
        <p:blipFill>
          <a:blip r:embed="rId4"/>
          <a:stretch>
            <a:fillRect/>
          </a:stretch>
        </p:blipFill>
        <p:spPr>
          <a:xfrm>
            <a:off x="4826318" y="1224677"/>
            <a:ext cx="4977527" cy="6071711"/>
          </a:xfrm>
          <a:prstGeom prst="rect">
            <a:avLst/>
          </a:prstGeom>
        </p:spPr>
      </p:pic>
      <p:sp>
        <p:nvSpPr>
          <p:cNvPr id="6" name="Text 2"/>
          <p:cNvSpPr/>
          <p:nvPr/>
        </p:nvSpPr>
        <p:spPr>
          <a:xfrm>
            <a:off x="4031575" y="7529632"/>
            <a:ext cx="3110746" cy="486013"/>
          </a:xfrm>
          <a:prstGeom prst="rect">
            <a:avLst/>
          </a:prstGeom>
          <a:noFill/>
          <a:ln/>
        </p:spPr>
        <p:txBody>
          <a:bodyPr wrap="none" rtlCol="0" anchor="t"/>
          <a:lstStyle/>
          <a:p>
            <a:pPr marL="0" indent="0">
              <a:lnSpc>
                <a:spcPts val="3827"/>
              </a:lnSpc>
              <a:buNone/>
            </a:pPr>
            <a:endParaRPr lang="en-US" sz="3062" dirty="0"/>
          </a:p>
        </p:txBody>
      </p:sp>
      <p:pic>
        <p:nvPicPr>
          <p:cNvPr id="7"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4" name="Text 1"/>
          <p:cNvSpPr/>
          <p:nvPr/>
        </p:nvSpPr>
        <p:spPr>
          <a:xfrm>
            <a:off x="4031575" y="427673"/>
            <a:ext cx="3110746" cy="486013"/>
          </a:xfrm>
          <a:prstGeom prst="rect">
            <a:avLst/>
          </a:prstGeom>
          <a:noFill/>
          <a:ln/>
        </p:spPr>
        <p:txBody>
          <a:bodyPr wrap="non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References</a:t>
            </a:r>
            <a:endParaRPr lang="en-US" sz="3062" dirty="0"/>
          </a:p>
        </p:txBody>
      </p:sp>
      <p:sp>
        <p:nvSpPr>
          <p:cNvPr id="5" name="Text 2"/>
          <p:cNvSpPr/>
          <p:nvPr/>
        </p:nvSpPr>
        <p:spPr>
          <a:xfrm>
            <a:off x="4031575" y="1224677"/>
            <a:ext cx="6567130" cy="497443"/>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1."Supporting Gifted and Talented Students in Your Classroom" (course on European School Education Platform)</a:t>
            </a:r>
            <a:endParaRPr lang="en-US" sz="1225" dirty="0"/>
          </a:p>
        </p:txBody>
      </p:sp>
      <p:sp>
        <p:nvSpPr>
          <p:cNvPr id="6" name="Text 3"/>
          <p:cNvSpPr/>
          <p:nvPr/>
        </p:nvSpPr>
        <p:spPr>
          <a:xfrm>
            <a:off x="4031575" y="1897023"/>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2.</a:t>
            </a:r>
            <a:r>
              <a:rPr lang="en-US" sz="1225" b="1" u="sng" dirty="0">
                <a:solidFill>
                  <a:srgbClr val="A95B95"/>
                </a:solidFill>
                <a:latin typeface="Mukta" pitchFamily="34" charset="0"/>
                <a:ea typeface="Mukta" pitchFamily="34" charset="-122"/>
                <a:cs typeface="Mukta" pitchFamily="34" charset="-120"/>
                <a:hlinkClick r:id="rId3">
                  <a:extLst>
                    <a:ext uri="{A12FA001-AC4F-418D-AE19-62706E023703}">
                      <ahyp:hlinkClr xmlns:ahyp="http://schemas.microsoft.com/office/drawing/2018/hyperlinkcolor" val="tx"/>
                    </a:ext>
                  </a:extLst>
                </a:hlinkClick>
              </a:rPr>
              <a:t>https://chat.openai.com/</a:t>
            </a:r>
            <a:endParaRPr lang="en-US" sz="1225" dirty="0"/>
          </a:p>
        </p:txBody>
      </p:sp>
      <p:sp>
        <p:nvSpPr>
          <p:cNvPr id="7" name="Text 4"/>
          <p:cNvSpPr/>
          <p:nvPr/>
        </p:nvSpPr>
        <p:spPr>
          <a:xfrm>
            <a:off x="4031575" y="2320647"/>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3.</a:t>
            </a:r>
            <a:r>
              <a:rPr lang="en-US" sz="1225" b="1"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https://gamma.app/</a:t>
            </a:r>
            <a:endParaRPr lang="en-US" sz="1225" dirty="0"/>
          </a:p>
        </p:txBody>
      </p:sp>
      <p:sp>
        <p:nvSpPr>
          <p:cNvPr id="8" name="Text 5"/>
          <p:cNvSpPr/>
          <p:nvPr/>
        </p:nvSpPr>
        <p:spPr>
          <a:xfrm>
            <a:off x="4031575" y="2744272"/>
            <a:ext cx="6567130" cy="746165"/>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4.European Parliament</a:t>
            </a:r>
            <a:r>
              <a:rPr lang="en-US" sz="1225" u="sng" dirty="0">
                <a:solidFill>
                  <a:srgbClr val="A95B95"/>
                </a:solidFill>
                <a:latin typeface="Mukta" pitchFamily="34" charset="0"/>
                <a:ea typeface="Mukta" pitchFamily="34" charset="-122"/>
                <a:cs typeface="Mukta" pitchFamily="34" charset="-120"/>
                <a:hlinkClick r:id="rId5">
                  <a:extLst>
                    <a:ext uri="{A12FA001-AC4F-418D-AE19-62706E023703}">
                      <ahyp:hlinkClr xmlns:ahyp="http://schemas.microsoft.com/office/drawing/2018/hyperlinkcolor" val="tx"/>
                    </a:ext>
                  </a:extLst>
                </a:hlinkClick>
              </a:rPr>
              <a:t>https://www.europarl.europa.eu/news/en/headlines/society/20200827STO85804/what-is-artificial-intelligence-and-how-is-it-used</a:t>
            </a:r>
            <a:endParaRPr lang="en-US" sz="1225" dirty="0"/>
          </a:p>
        </p:txBody>
      </p:sp>
      <p:sp>
        <p:nvSpPr>
          <p:cNvPr id="9" name="Text 6"/>
          <p:cNvSpPr/>
          <p:nvPr/>
        </p:nvSpPr>
        <p:spPr>
          <a:xfrm>
            <a:off x="4031575" y="3665339"/>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5.AI-based tools</a:t>
            </a:r>
            <a:endParaRPr lang="en-US" sz="1225" dirty="0"/>
          </a:p>
        </p:txBody>
      </p:sp>
      <p:sp>
        <p:nvSpPr>
          <p:cNvPr id="10" name="Text 7"/>
          <p:cNvSpPr/>
          <p:nvPr/>
        </p:nvSpPr>
        <p:spPr>
          <a:xfrm>
            <a:off x="4342566" y="5589268"/>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6">
                  <a:extLst>
                    <a:ext uri="{A12FA001-AC4F-418D-AE19-62706E023703}">
                      <ahyp:hlinkClr xmlns:ahyp="http://schemas.microsoft.com/office/drawing/2018/hyperlinkcolor" val="tx"/>
                    </a:ext>
                  </a:extLst>
                </a:hlinkClick>
              </a:rPr>
              <a:t>character.ai</a:t>
            </a:r>
            <a:endParaRPr lang="en-US" sz="1531" dirty="0"/>
          </a:p>
        </p:txBody>
      </p:sp>
      <p:sp>
        <p:nvSpPr>
          <p:cNvPr id="11" name="Text 8"/>
          <p:cNvSpPr/>
          <p:nvPr/>
        </p:nvSpPr>
        <p:spPr>
          <a:xfrm>
            <a:off x="4342567" y="4462105"/>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7">
                  <a:extLst>
                    <a:ext uri="{A12FA001-AC4F-418D-AE19-62706E023703}">
                      <ahyp:hlinkClr xmlns:ahyp="http://schemas.microsoft.com/office/drawing/2018/hyperlinkcolor" val="tx"/>
                    </a:ext>
                  </a:extLst>
                </a:hlinkClick>
              </a:rPr>
              <a:t>autoclassmate.io</a:t>
            </a:r>
            <a:endParaRPr lang="en-US" sz="1531" dirty="0"/>
          </a:p>
        </p:txBody>
      </p:sp>
      <p:sp>
        <p:nvSpPr>
          <p:cNvPr id="12" name="Text 9"/>
          <p:cNvSpPr/>
          <p:nvPr/>
        </p:nvSpPr>
        <p:spPr>
          <a:xfrm>
            <a:off x="4342567" y="4835247"/>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8">
                  <a:extLst>
                    <a:ext uri="{A12FA001-AC4F-418D-AE19-62706E023703}">
                      <ahyp:hlinkClr xmlns:ahyp="http://schemas.microsoft.com/office/drawing/2018/hyperlinkcolor" val="tx"/>
                    </a:ext>
                  </a:extLst>
                </a:hlinkClick>
              </a:rPr>
              <a:t>chatGPT</a:t>
            </a:r>
            <a:endParaRPr lang="en-US" sz="1531" dirty="0"/>
          </a:p>
        </p:txBody>
      </p:sp>
      <p:sp>
        <p:nvSpPr>
          <p:cNvPr id="13" name="Text 10"/>
          <p:cNvSpPr/>
          <p:nvPr/>
        </p:nvSpPr>
        <p:spPr>
          <a:xfrm>
            <a:off x="4342567" y="5208389"/>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9">
                  <a:extLst>
                    <a:ext uri="{A12FA001-AC4F-418D-AE19-62706E023703}">
                      <ahyp:hlinkClr xmlns:ahyp="http://schemas.microsoft.com/office/drawing/2018/hyperlinkcolor" val="tx"/>
                    </a:ext>
                  </a:extLst>
                </a:hlinkClick>
              </a:rPr>
              <a:t>classX</a:t>
            </a:r>
            <a:endParaRPr lang="en-US" sz="1531" dirty="0"/>
          </a:p>
        </p:txBody>
      </p:sp>
      <p:sp>
        <p:nvSpPr>
          <p:cNvPr id="15" name="Text 12"/>
          <p:cNvSpPr/>
          <p:nvPr/>
        </p:nvSpPr>
        <p:spPr>
          <a:xfrm>
            <a:off x="4342567" y="5954673"/>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0">
                  <a:extLst>
                    <a:ext uri="{A12FA001-AC4F-418D-AE19-62706E023703}">
                      <ahyp:hlinkClr xmlns:ahyp="http://schemas.microsoft.com/office/drawing/2018/hyperlinkcolor" val="tx"/>
                    </a:ext>
                  </a:extLst>
                </a:hlinkClick>
              </a:rPr>
              <a:t>bard</a:t>
            </a:r>
            <a:endParaRPr lang="en-US" sz="1531" dirty="0"/>
          </a:p>
        </p:txBody>
      </p:sp>
      <p:sp>
        <p:nvSpPr>
          <p:cNvPr id="16" name="Text 13"/>
          <p:cNvSpPr/>
          <p:nvPr/>
        </p:nvSpPr>
        <p:spPr>
          <a:xfrm>
            <a:off x="4342567" y="6327815"/>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1">
                  <a:extLst>
                    <a:ext uri="{A12FA001-AC4F-418D-AE19-62706E023703}">
                      <ahyp:hlinkClr xmlns:ahyp="http://schemas.microsoft.com/office/drawing/2018/hyperlinkcolor" val="tx"/>
                    </a:ext>
                  </a:extLst>
                </a:hlinkClick>
              </a:rPr>
              <a:t>curipod</a:t>
            </a:r>
            <a:endParaRPr lang="en-US" sz="1531" dirty="0"/>
          </a:p>
        </p:txBody>
      </p:sp>
      <p:sp>
        <p:nvSpPr>
          <p:cNvPr id="17" name="Text 14"/>
          <p:cNvSpPr/>
          <p:nvPr/>
        </p:nvSpPr>
        <p:spPr>
          <a:xfrm>
            <a:off x="4342567" y="6700957"/>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2">
                  <a:extLst>
                    <a:ext uri="{A12FA001-AC4F-418D-AE19-62706E023703}">
                      <ahyp:hlinkClr xmlns:ahyp="http://schemas.microsoft.com/office/drawing/2018/hyperlinkcolor" val="tx"/>
                    </a:ext>
                  </a:extLst>
                </a:hlinkClick>
              </a:rPr>
              <a:t>eduaide.AI</a:t>
            </a:r>
            <a:endParaRPr lang="en-US" sz="1531" dirty="0"/>
          </a:p>
        </p:txBody>
      </p:sp>
      <p:sp>
        <p:nvSpPr>
          <p:cNvPr id="18" name="Text 15"/>
          <p:cNvSpPr/>
          <p:nvPr/>
        </p:nvSpPr>
        <p:spPr>
          <a:xfrm>
            <a:off x="4342567" y="7074098"/>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3">
                  <a:extLst>
                    <a:ext uri="{A12FA001-AC4F-418D-AE19-62706E023703}">
                      <ahyp:hlinkClr xmlns:ahyp="http://schemas.microsoft.com/office/drawing/2018/hyperlinkcolor" val="tx"/>
                    </a:ext>
                  </a:extLst>
                </a:hlinkClick>
              </a:rPr>
              <a:t>wepik</a:t>
            </a:r>
            <a:r>
              <a:rPr lang="en-US" sz="1531" dirty="0">
                <a:solidFill>
                  <a:srgbClr val="A95B95"/>
                </a:solidFill>
                <a:latin typeface="Mukta" pitchFamily="34" charset="0"/>
                <a:ea typeface="Mukta" pitchFamily="34" charset="-122"/>
                <a:cs typeface="Mukta" pitchFamily="34" charset="-120"/>
              </a:rPr>
              <a:t>.ai</a:t>
            </a:r>
            <a:endParaRPr lang="en-US" sz="1531" dirty="0"/>
          </a:p>
        </p:txBody>
      </p:sp>
      <p:sp>
        <p:nvSpPr>
          <p:cNvPr id="19" name="Text 16"/>
          <p:cNvSpPr/>
          <p:nvPr/>
        </p:nvSpPr>
        <p:spPr>
          <a:xfrm>
            <a:off x="4342567" y="7447240"/>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4">
                  <a:extLst>
                    <a:ext uri="{A12FA001-AC4F-418D-AE19-62706E023703}">
                      <ahyp:hlinkClr xmlns:ahyp="http://schemas.microsoft.com/office/drawing/2018/hyperlinkcolor" val="tx"/>
                    </a:ext>
                  </a:extLst>
                </a:hlinkClick>
              </a:rPr>
              <a:t>conker</a:t>
            </a:r>
            <a:r>
              <a:rPr lang="en-US" sz="1531" dirty="0">
                <a:solidFill>
                  <a:srgbClr val="A95B95"/>
                </a:solidFill>
                <a:latin typeface="Mukta" pitchFamily="34" charset="0"/>
                <a:ea typeface="Mukta" pitchFamily="34" charset="-122"/>
                <a:cs typeface="Mukta" pitchFamily="34" charset="-120"/>
              </a:rPr>
              <a:t>.ai</a:t>
            </a:r>
            <a:endParaRPr lang="en-US" sz="1531" dirty="0"/>
          </a:p>
        </p:txBody>
      </p:sp>
      <p:sp>
        <p:nvSpPr>
          <p:cNvPr id="20" name="Text 17"/>
          <p:cNvSpPr/>
          <p:nvPr/>
        </p:nvSpPr>
        <p:spPr>
          <a:xfrm>
            <a:off x="4342567" y="7820382"/>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5">
                  <a:extLst>
                    <a:ext uri="{A12FA001-AC4F-418D-AE19-62706E023703}">
                      <ahyp:hlinkClr xmlns:ahyp="http://schemas.microsoft.com/office/drawing/2018/hyperlinkcolor" val="tx"/>
                    </a:ext>
                  </a:extLst>
                </a:hlinkClick>
              </a:rPr>
              <a:t>studio.d-id</a:t>
            </a:r>
            <a:endParaRPr lang="en-US" sz="1531" dirty="0"/>
          </a:p>
        </p:txBody>
      </p:sp>
      <p:sp>
        <p:nvSpPr>
          <p:cNvPr id="21" name="Text 18"/>
          <p:cNvSpPr/>
          <p:nvPr/>
        </p:nvSpPr>
        <p:spPr>
          <a:xfrm>
            <a:off x="4342567" y="8193524"/>
            <a:ext cx="6256139" cy="310991"/>
          </a:xfrm>
          <a:prstGeom prst="rect">
            <a:avLst/>
          </a:prstGeom>
          <a:noFill/>
          <a:ln/>
        </p:spPr>
        <p:txBody>
          <a:bodyPr wrap="none" rtlCol="0" anchor="t"/>
          <a:lstStyle/>
          <a:p>
            <a:pPr algn="l">
              <a:lnSpc>
                <a:spcPts val="2449"/>
              </a:lnSpc>
              <a:buSzPct val="100000"/>
            </a:pPr>
            <a:endParaRPr lang="en-US" sz="1531" dirty="0"/>
          </a:p>
        </p:txBody>
      </p:sp>
      <p:sp>
        <p:nvSpPr>
          <p:cNvPr id="22" name="Text 19"/>
          <p:cNvSpPr/>
          <p:nvPr/>
        </p:nvSpPr>
        <p:spPr>
          <a:xfrm>
            <a:off x="4342567" y="8566666"/>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6">
                  <a:extLst>
                    <a:ext uri="{A12FA001-AC4F-418D-AE19-62706E023703}">
                      <ahyp:hlinkClr xmlns:ahyp="http://schemas.microsoft.com/office/drawing/2018/hyperlinkcolor" val="tx"/>
                    </a:ext>
                  </a:extLst>
                </a:hlinkClick>
              </a:rPr>
              <a:t>https://www.debate-devil.com/en</a:t>
            </a:r>
            <a:endParaRPr lang="en-US" sz="1531" dirty="0"/>
          </a:p>
        </p:txBody>
      </p:sp>
      <p:sp>
        <p:nvSpPr>
          <p:cNvPr id="23" name="Text 20"/>
          <p:cNvSpPr/>
          <p:nvPr/>
        </p:nvSpPr>
        <p:spPr>
          <a:xfrm>
            <a:off x="4342567" y="8939808"/>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7">
                  <a:extLst>
                    <a:ext uri="{A12FA001-AC4F-418D-AE19-62706E023703}">
                      <ahyp:hlinkClr xmlns:ahyp="http://schemas.microsoft.com/office/drawing/2018/hyperlinkcolor" val="tx"/>
                    </a:ext>
                  </a:extLst>
                </a:hlinkClick>
              </a:rPr>
              <a:t>https://interviewsby.ai/</a:t>
            </a:r>
            <a:endParaRPr lang="en-US" sz="1531" dirty="0"/>
          </a:p>
        </p:txBody>
      </p:sp>
      <p:sp>
        <p:nvSpPr>
          <p:cNvPr id="24" name="Text 21"/>
          <p:cNvSpPr/>
          <p:nvPr/>
        </p:nvSpPr>
        <p:spPr>
          <a:xfrm>
            <a:off x="4342567" y="9312950"/>
            <a:ext cx="6256139" cy="310991"/>
          </a:xfrm>
          <a:prstGeom prst="rect">
            <a:avLst/>
          </a:prstGeom>
          <a:noFill/>
          <a:ln/>
        </p:spPr>
        <p:txBody>
          <a:bodyPr wrap="none" rtlCol="0" anchor="t"/>
          <a:lstStyle/>
          <a:p>
            <a:pPr marL="342900" indent="-342900" algn="l">
              <a:lnSpc>
                <a:spcPts val="2449"/>
              </a:lnSpc>
              <a:buSzPct val="100000"/>
              <a:buChar char="•"/>
            </a:pPr>
            <a:r>
              <a:rPr lang="en-US" sz="1531" dirty="0">
                <a:solidFill>
                  <a:srgbClr val="DAD8E9"/>
                </a:solidFill>
                <a:latin typeface="Mukta" pitchFamily="34" charset="0"/>
                <a:ea typeface="Mukta" pitchFamily="34" charset="-122"/>
                <a:cs typeface="Mukta" pitchFamily="34" charset="-120"/>
              </a:rPr>
              <a:t> </a:t>
            </a:r>
            <a:r>
              <a:rPr lang="en-US" sz="1531" u="sng" dirty="0">
                <a:solidFill>
                  <a:srgbClr val="A95B95"/>
                </a:solidFill>
                <a:latin typeface="Mukta" pitchFamily="34" charset="0"/>
                <a:ea typeface="Mukta" pitchFamily="34" charset="-122"/>
                <a:cs typeface="Mukta" pitchFamily="34" charset="-120"/>
                <a:hlinkClick r:id="rId18">
                  <a:extLst>
                    <a:ext uri="{A12FA001-AC4F-418D-AE19-62706E023703}">
                      <ahyp:hlinkClr xmlns:ahyp="http://schemas.microsoft.com/office/drawing/2018/hyperlinkcolor" val="tx"/>
                    </a:ext>
                  </a:extLst>
                </a:hlinkClick>
              </a:rPr>
              <a:t>https://test-english.com/</a:t>
            </a:r>
            <a:endParaRPr lang="en-US" sz="1531" dirty="0"/>
          </a:p>
        </p:txBody>
      </p:sp>
      <p:sp>
        <p:nvSpPr>
          <p:cNvPr id="25" name="Text 22"/>
          <p:cNvSpPr/>
          <p:nvPr/>
        </p:nvSpPr>
        <p:spPr>
          <a:xfrm>
            <a:off x="4342567" y="9686092"/>
            <a:ext cx="6256139" cy="310991"/>
          </a:xfrm>
          <a:prstGeom prst="rect">
            <a:avLst/>
          </a:prstGeom>
          <a:noFill/>
          <a:ln/>
        </p:spPr>
        <p:txBody>
          <a:bodyPr wrap="none" rtlCol="0" anchor="t"/>
          <a:lstStyle/>
          <a:p>
            <a:pPr marL="342900" indent="-342900" algn="l">
              <a:lnSpc>
                <a:spcPts val="2449"/>
              </a:lnSpc>
              <a:buSzPct val="100000"/>
              <a:buChar char="•"/>
            </a:pPr>
            <a:r>
              <a:rPr lang="en-US" sz="1531" u="sng" dirty="0">
                <a:solidFill>
                  <a:srgbClr val="A95B95"/>
                </a:solidFill>
                <a:latin typeface="Mukta" pitchFamily="34" charset="0"/>
                <a:ea typeface="Mukta" pitchFamily="34" charset="-122"/>
                <a:cs typeface="Mukta" pitchFamily="34" charset="-120"/>
                <a:hlinkClick r:id="rId19">
                  <a:extLst>
                    <a:ext uri="{A12FA001-AC4F-418D-AE19-62706E023703}">
                      <ahyp:hlinkClr xmlns:ahyp="http://schemas.microsoft.com/office/drawing/2018/hyperlinkcolor" val="tx"/>
                    </a:ext>
                  </a:extLst>
                </a:hlinkClick>
              </a:rPr>
              <a:t>https://pallyy.com/tools/tweet-generator</a:t>
            </a:r>
            <a:endParaRPr lang="en-US" sz="1531" dirty="0"/>
          </a:p>
        </p:txBody>
      </p:sp>
      <p:pic>
        <p:nvPicPr>
          <p:cNvPr id="26" name="Image 1" descr="preencoded.png">
            <a:hlinkClick r:id="rId20"/>
          </p:cNvPr>
          <p:cNvPicPr>
            <a:picLocks noChangeAspect="1"/>
          </p:cNvPicPr>
          <p:nvPr/>
        </p:nvPicPr>
        <p:blipFill>
          <a:blip r:embed="rId21"/>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1732240"/>
            <a:ext cx="4443889" cy="694373"/>
          </a:xfrm>
          <a:prstGeom prst="rect">
            <a:avLst/>
          </a:prstGeom>
          <a:noFill/>
          <a:ln/>
        </p:spPr>
        <p:txBody>
          <a:bodyPr wrap="none" rtlCol="0" anchor="t"/>
          <a:lstStyle/>
          <a:p>
            <a:pPr marL="0" indent="0">
              <a:lnSpc>
                <a:spcPts val="5468"/>
              </a:lnSpc>
              <a:buNone/>
            </a:pPr>
            <a:r>
              <a:rPr lang="en-US" sz="4374" dirty="0">
                <a:solidFill>
                  <a:srgbClr val="C6BFEE"/>
                </a:solidFill>
                <a:latin typeface="Prompt" pitchFamily="34" charset="0"/>
                <a:ea typeface="Prompt" pitchFamily="34" charset="-122"/>
                <a:cs typeface="Prompt" pitchFamily="34" charset="-120"/>
              </a:rPr>
              <a:t>Outcomes…</a:t>
            </a:r>
            <a:endParaRPr lang="en-US" sz="4374" dirty="0"/>
          </a:p>
        </p:txBody>
      </p:sp>
      <p:sp>
        <p:nvSpPr>
          <p:cNvPr id="5" name="Text 2"/>
          <p:cNvSpPr/>
          <p:nvPr/>
        </p:nvSpPr>
        <p:spPr>
          <a:xfrm>
            <a:off x="2979777" y="2870954"/>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Familiarise yourself with various AI tools and applications available for education</a:t>
            </a:r>
            <a:endParaRPr lang="en-US" sz="1750" dirty="0"/>
          </a:p>
        </p:txBody>
      </p:sp>
      <p:sp>
        <p:nvSpPr>
          <p:cNvPr id="6" name="Text 3"/>
          <p:cNvSpPr/>
          <p:nvPr/>
        </p:nvSpPr>
        <p:spPr>
          <a:xfrm>
            <a:off x="2979777" y="3315176"/>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Gain the ability to integrate AI tools into lessons and activities to unleash student creativity</a:t>
            </a:r>
            <a:endParaRPr lang="en-US" sz="1750" dirty="0"/>
          </a:p>
        </p:txBody>
      </p:sp>
      <p:sp>
        <p:nvSpPr>
          <p:cNvPr id="7" name="Text 4"/>
          <p:cNvSpPr/>
          <p:nvPr/>
        </p:nvSpPr>
        <p:spPr>
          <a:xfrm>
            <a:off x="2979777" y="3759398"/>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Learn the innovative  practices for implementing AI in the classroom</a:t>
            </a:r>
            <a:endParaRPr lang="en-US" sz="1750" dirty="0"/>
          </a:p>
        </p:txBody>
      </p:sp>
      <p:sp>
        <p:nvSpPr>
          <p:cNvPr id="8" name="Text 5"/>
          <p:cNvSpPr/>
          <p:nvPr/>
        </p:nvSpPr>
        <p:spPr>
          <a:xfrm>
            <a:off x="2979777" y="4203621"/>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Embrace strategies for developing engaging lesson plans for the gifted</a:t>
            </a:r>
            <a:endParaRPr lang="en-US" sz="1750" dirty="0"/>
          </a:p>
        </p:txBody>
      </p:sp>
      <p:sp>
        <p:nvSpPr>
          <p:cNvPr id="9" name="Text 6"/>
          <p:cNvSpPr/>
          <p:nvPr/>
        </p:nvSpPr>
        <p:spPr>
          <a:xfrm>
            <a:off x="2979777" y="4647843"/>
            <a:ext cx="9026247"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DAD8E9"/>
                </a:solidFill>
                <a:latin typeface="Mukta" pitchFamily="34" charset="0"/>
                <a:ea typeface="Mukta" pitchFamily="34" charset="-122"/>
                <a:cs typeface="Mukta" pitchFamily="34" charset="-120"/>
              </a:rPr>
              <a:t>Boost self-confidence in using AI to support student learning and growth</a:t>
            </a:r>
            <a:endParaRPr lang="en-US" sz="1750" dirty="0"/>
          </a:p>
        </p:txBody>
      </p:sp>
      <p:sp>
        <p:nvSpPr>
          <p:cNvPr id="10" name="Text 7"/>
          <p:cNvSpPr/>
          <p:nvPr/>
        </p:nvSpPr>
        <p:spPr>
          <a:xfrm>
            <a:off x="2624376" y="5253157"/>
            <a:ext cx="9381649" cy="355402"/>
          </a:xfrm>
          <a:prstGeom prst="rect">
            <a:avLst/>
          </a:prstGeom>
          <a:noFill/>
          <a:ln/>
        </p:spPr>
        <p:txBody>
          <a:bodyPr wrap="none" rtlCol="0" anchor="t"/>
          <a:lstStyle/>
          <a:p>
            <a:pPr marL="0" indent="0">
              <a:lnSpc>
                <a:spcPts val="2799"/>
              </a:lnSpc>
              <a:buNone/>
            </a:pPr>
            <a:endParaRPr lang="en-US" sz="1750" dirty="0"/>
          </a:p>
        </p:txBody>
      </p:sp>
      <p:sp>
        <p:nvSpPr>
          <p:cNvPr id="11" name="Text 8"/>
          <p:cNvSpPr/>
          <p:nvPr/>
        </p:nvSpPr>
        <p:spPr>
          <a:xfrm>
            <a:off x="2624376" y="5941814"/>
            <a:ext cx="3555087" cy="555427"/>
          </a:xfrm>
          <a:prstGeom prst="rect">
            <a:avLst/>
          </a:prstGeom>
          <a:noFill/>
          <a:ln/>
        </p:spPr>
        <p:txBody>
          <a:bodyPr wrap="none" rtlCol="0" anchor="t"/>
          <a:lstStyle/>
          <a:p>
            <a:pPr marL="0" indent="0">
              <a:lnSpc>
                <a:spcPts val="4374"/>
              </a:lnSpc>
              <a:buNone/>
            </a:pPr>
            <a:endParaRPr lang="en-US" sz="3499" dirty="0"/>
          </a:p>
        </p:txBody>
      </p:sp>
      <p:pic>
        <p:nvPicPr>
          <p:cNvPr id="1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325326"/>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3110746" cy="486013"/>
          </a:xfrm>
          <a:prstGeom prst="rect">
            <a:avLst/>
          </a:prstGeom>
          <a:noFill/>
          <a:ln/>
        </p:spPr>
        <p:txBody>
          <a:bodyPr wrap="non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Some traits….</a:t>
            </a:r>
            <a:endParaRPr lang="en-US" sz="3062" dirty="0"/>
          </a:p>
        </p:txBody>
      </p:sp>
      <p:sp>
        <p:nvSpPr>
          <p:cNvPr id="5" name="Text 2"/>
          <p:cNvSpPr/>
          <p:nvPr/>
        </p:nvSpPr>
        <p:spPr>
          <a:xfrm>
            <a:off x="4031575" y="1224677"/>
            <a:ext cx="6567130" cy="248722"/>
          </a:xfrm>
          <a:prstGeom prst="rect">
            <a:avLst/>
          </a:prstGeom>
          <a:noFill/>
          <a:ln/>
        </p:spPr>
        <p:txBody>
          <a:bodyPr wrap="none" rtlCol="0" anchor="t"/>
          <a:lstStyle/>
          <a:p>
            <a:pPr marL="0" indent="0">
              <a:lnSpc>
                <a:spcPts val="1960"/>
              </a:lnSpc>
              <a:buNone/>
            </a:pPr>
            <a:endParaRPr lang="en-US" sz="1225" dirty="0"/>
          </a:p>
        </p:txBody>
      </p:sp>
      <p:sp>
        <p:nvSpPr>
          <p:cNvPr id="6" name="Shape 3"/>
          <p:cNvSpPr/>
          <p:nvPr/>
        </p:nvSpPr>
        <p:spPr>
          <a:xfrm>
            <a:off x="4031575" y="1648301"/>
            <a:ext cx="1525191" cy="1573887"/>
          </a:xfrm>
          <a:prstGeom prst="roundRect">
            <a:avLst>
              <a:gd name="adj" fmla="val 4589"/>
            </a:avLst>
          </a:prstGeom>
          <a:solidFill>
            <a:srgbClr val="AFCBF8"/>
          </a:solidFill>
          <a:ln w="9644">
            <a:solidFill>
              <a:srgbClr val="A1C2F7"/>
            </a:solidFill>
            <a:prstDash val="solid"/>
          </a:ln>
        </p:spPr>
      </p:sp>
      <p:sp>
        <p:nvSpPr>
          <p:cNvPr id="7" name="Text 4"/>
          <p:cNvSpPr/>
          <p:nvPr/>
        </p:nvSpPr>
        <p:spPr>
          <a:xfrm>
            <a:off x="4196715" y="1813441"/>
            <a:ext cx="1194911" cy="1243608"/>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Early use of metacognitive skills to manage their own thinking processes</a:t>
            </a:r>
            <a:endParaRPr lang="en-US" sz="1225" dirty="0"/>
          </a:p>
        </p:txBody>
      </p:sp>
      <p:sp>
        <p:nvSpPr>
          <p:cNvPr id="8" name="Shape 5"/>
          <p:cNvSpPr/>
          <p:nvPr/>
        </p:nvSpPr>
        <p:spPr>
          <a:xfrm>
            <a:off x="5712262" y="1648301"/>
            <a:ext cx="1525191" cy="1573887"/>
          </a:xfrm>
          <a:prstGeom prst="roundRect">
            <a:avLst>
              <a:gd name="adj" fmla="val 4589"/>
            </a:avLst>
          </a:prstGeom>
          <a:solidFill>
            <a:srgbClr val="AFCBF8"/>
          </a:solidFill>
          <a:ln w="9644">
            <a:solidFill>
              <a:srgbClr val="A1C2F7"/>
            </a:solidFill>
            <a:prstDash val="solid"/>
          </a:ln>
        </p:spPr>
      </p:sp>
      <p:sp>
        <p:nvSpPr>
          <p:cNvPr id="9" name="Text 6"/>
          <p:cNvSpPr/>
          <p:nvPr/>
        </p:nvSpPr>
        <p:spPr>
          <a:xfrm>
            <a:off x="5877401" y="1813441"/>
            <a:ext cx="1194911" cy="994886"/>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Speed and efficiency of information processing</a:t>
            </a:r>
            <a:endParaRPr lang="en-US" sz="1225" dirty="0"/>
          </a:p>
        </p:txBody>
      </p:sp>
      <p:sp>
        <p:nvSpPr>
          <p:cNvPr id="10" name="Shape 7"/>
          <p:cNvSpPr/>
          <p:nvPr/>
        </p:nvSpPr>
        <p:spPr>
          <a:xfrm>
            <a:off x="7392948" y="1648301"/>
            <a:ext cx="1525191" cy="1573887"/>
          </a:xfrm>
          <a:prstGeom prst="roundRect">
            <a:avLst>
              <a:gd name="adj" fmla="val 4589"/>
            </a:avLst>
          </a:prstGeom>
          <a:solidFill>
            <a:srgbClr val="AFCBF8"/>
          </a:solidFill>
          <a:ln w="9644">
            <a:solidFill>
              <a:srgbClr val="A1C2F7"/>
            </a:solidFill>
            <a:prstDash val="solid"/>
          </a:ln>
        </p:spPr>
      </p:sp>
      <p:sp>
        <p:nvSpPr>
          <p:cNvPr id="11" name="Text 8"/>
          <p:cNvSpPr/>
          <p:nvPr/>
        </p:nvSpPr>
        <p:spPr>
          <a:xfrm>
            <a:off x="7558088" y="1813441"/>
            <a:ext cx="1194911" cy="994886"/>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Motivation and curiosity in a search for understandings</a:t>
            </a:r>
            <a:endParaRPr lang="en-US" sz="1225" dirty="0"/>
          </a:p>
        </p:txBody>
      </p:sp>
      <p:sp>
        <p:nvSpPr>
          <p:cNvPr id="12" name="Shape 9"/>
          <p:cNvSpPr/>
          <p:nvPr/>
        </p:nvSpPr>
        <p:spPr>
          <a:xfrm>
            <a:off x="9073634" y="1648301"/>
            <a:ext cx="1525191" cy="1573887"/>
          </a:xfrm>
          <a:prstGeom prst="roundRect">
            <a:avLst>
              <a:gd name="adj" fmla="val 4589"/>
            </a:avLst>
          </a:prstGeom>
          <a:solidFill>
            <a:srgbClr val="AFCBF8"/>
          </a:solidFill>
          <a:ln w="9644">
            <a:solidFill>
              <a:srgbClr val="A1C2F7"/>
            </a:solidFill>
            <a:prstDash val="solid"/>
          </a:ln>
        </p:spPr>
      </p:sp>
      <p:sp>
        <p:nvSpPr>
          <p:cNvPr id="13" name="Text 10"/>
          <p:cNvSpPr/>
          <p:nvPr/>
        </p:nvSpPr>
        <p:spPr>
          <a:xfrm>
            <a:off x="9238774" y="1813441"/>
            <a:ext cx="1194911" cy="746165"/>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Independence at challenging, non-routine tasks</a:t>
            </a:r>
            <a:endParaRPr lang="en-US" sz="1225" dirty="0"/>
          </a:p>
        </p:txBody>
      </p:sp>
      <p:sp>
        <p:nvSpPr>
          <p:cNvPr id="14" name="Shape 11"/>
          <p:cNvSpPr/>
          <p:nvPr/>
        </p:nvSpPr>
        <p:spPr>
          <a:xfrm>
            <a:off x="4031575" y="3377684"/>
            <a:ext cx="1525191" cy="827723"/>
          </a:xfrm>
          <a:prstGeom prst="roundRect">
            <a:avLst>
              <a:gd name="adj" fmla="val 8456"/>
            </a:avLst>
          </a:prstGeom>
          <a:solidFill>
            <a:srgbClr val="AFCBF8"/>
          </a:solidFill>
          <a:ln w="9644">
            <a:solidFill>
              <a:srgbClr val="A1C2F7"/>
            </a:solidFill>
            <a:prstDash val="solid"/>
          </a:ln>
        </p:spPr>
      </p:sp>
      <p:sp>
        <p:nvSpPr>
          <p:cNvPr id="15" name="Text 12"/>
          <p:cNvSpPr/>
          <p:nvPr/>
        </p:nvSpPr>
        <p:spPr>
          <a:xfrm>
            <a:off x="4196715" y="3542824"/>
            <a:ext cx="1194911" cy="497443"/>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Tolerance of ambiguity</a:t>
            </a:r>
            <a:endParaRPr lang="en-US" sz="1225" dirty="0"/>
          </a:p>
        </p:txBody>
      </p:sp>
      <p:sp>
        <p:nvSpPr>
          <p:cNvPr id="16" name="Shape 13"/>
          <p:cNvSpPr/>
          <p:nvPr/>
        </p:nvSpPr>
        <p:spPr>
          <a:xfrm>
            <a:off x="5712262" y="3377684"/>
            <a:ext cx="1525191" cy="827723"/>
          </a:xfrm>
          <a:prstGeom prst="roundRect">
            <a:avLst>
              <a:gd name="adj" fmla="val 8456"/>
            </a:avLst>
          </a:prstGeom>
          <a:solidFill>
            <a:srgbClr val="AFCBF8"/>
          </a:solidFill>
          <a:ln w="9644">
            <a:solidFill>
              <a:srgbClr val="A1C2F7"/>
            </a:solidFill>
            <a:prstDash val="solid"/>
          </a:ln>
        </p:spPr>
      </p:sp>
      <p:sp>
        <p:nvSpPr>
          <p:cNvPr id="17" name="Text 14"/>
          <p:cNvSpPr/>
          <p:nvPr/>
        </p:nvSpPr>
        <p:spPr>
          <a:xfrm>
            <a:off x="5877401" y="3542824"/>
            <a:ext cx="1194911" cy="497443"/>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Wide-ranging interests</a:t>
            </a:r>
            <a:endParaRPr lang="en-US" sz="1225" dirty="0"/>
          </a:p>
        </p:txBody>
      </p:sp>
      <p:sp>
        <p:nvSpPr>
          <p:cNvPr id="18" name="Shape 15"/>
          <p:cNvSpPr/>
          <p:nvPr/>
        </p:nvSpPr>
        <p:spPr>
          <a:xfrm>
            <a:off x="7392948" y="3377684"/>
            <a:ext cx="1525191" cy="827723"/>
          </a:xfrm>
          <a:prstGeom prst="roundRect">
            <a:avLst>
              <a:gd name="adj" fmla="val 8456"/>
            </a:avLst>
          </a:prstGeom>
          <a:solidFill>
            <a:srgbClr val="AFCBF8"/>
          </a:solidFill>
          <a:ln w="9644">
            <a:solidFill>
              <a:srgbClr val="A1C2F7"/>
            </a:solidFill>
            <a:prstDash val="solid"/>
          </a:ln>
        </p:spPr>
      </p:sp>
      <p:sp>
        <p:nvSpPr>
          <p:cNvPr id="19" name="Text 16"/>
          <p:cNvSpPr/>
          <p:nvPr/>
        </p:nvSpPr>
        <p:spPr>
          <a:xfrm>
            <a:off x="7558088" y="3542824"/>
            <a:ext cx="1194911" cy="497443"/>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 Willingness to take risks</a:t>
            </a:r>
            <a:endParaRPr lang="en-US" sz="1225" dirty="0"/>
          </a:p>
        </p:txBody>
      </p:sp>
      <p:sp>
        <p:nvSpPr>
          <p:cNvPr id="20" name="Shape 17"/>
          <p:cNvSpPr/>
          <p:nvPr/>
        </p:nvSpPr>
        <p:spPr>
          <a:xfrm>
            <a:off x="9073634" y="3377684"/>
            <a:ext cx="1525191" cy="827723"/>
          </a:xfrm>
          <a:prstGeom prst="roundRect">
            <a:avLst>
              <a:gd name="adj" fmla="val 8456"/>
            </a:avLst>
          </a:prstGeom>
          <a:solidFill>
            <a:srgbClr val="AFCBF8"/>
          </a:solidFill>
          <a:ln w="9644">
            <a:solidFill>
              <a:srgbClr val="A1C2F7"/>
            </a:solidFill>
            <a:prstDash val="solid"/>
          </a:ln>
        </p:spPr>
      </p:sp>
      <p:sp>
        <p:nvSpPr>
          <p:cNvPr id="21" name="Text 18"/>
          <p:cNvSpPr/>
          <p:nvPr/>
        </p:nvSpPr>
        <p:spPr>
          <a:xfrm>
            <a:off x="9238774" y="3542824"/>
            <a:ext cx="1194911" cy="248722"/>
          </a:xfrm>
          <a:prstGeom prst="rect">
            <a:avLst/>
          </a:prstGeom>
          <a:noFill/>
          <a:ln/>
        </p:spPr>
        <p:txBody>
          <a:bodyPr wrap="non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Draw inferences</a:t>
            </a:r>
            <a:endParaRPr lang="en-US" sz="1225" dirty="0"/>
          </a:p>
        </p:txBody>
      </p:sp>
      <p:sp>
        <p:nvSpPr>
          <p:cNvPr id="22" name="Shape 19"/>
          <p:cNvSpPr/>
          <p:nvPr/>
        </p:nvSpPr>
        <p:spPr>
          <a:xfrm>
            <a:off x="4031575" y="4360902"/>
            <a:ext cx="1525191" cy="2817495"/>
          </a:xfrm>
          <a:prstGeom prst="roundRect">
            <a:avLst>
              <a:gd name="adj" fmla="val 4589"/>
            </a:avLst>
          </a:prstGeom>
          <a:solidFill>
            <a:srgbClr val="AFCBF8"/>
          </a:solidFill>
          <a:ln w="9644">
            <a:solidFill>
              <a:srgbClr val="A1C2F7"/>
            </a:solidFill>
            <a:prstDash val="solid"/>
          </a:ln>
        </p:spPr>
      </p:sp>
      <p:sp>
        <p:nvSpPr>
          <p:cNvPr id="23" name="Text 20"/>
          <p:cNvSpPr/>
          <p:nvPr/>
        </p:nvSpPr>
        <p:spPr>
          <a:xfrm>
            <a:off x="4196715" y="4526042"/>
            <a:ext cx="1194911" cy="2487216"/>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Longer than usual concentration span on challenging topics of interest (but may ‘flit’ from one activity to another if activities are not challenging enough)</a:t>
            </a:r>
            <a:endParaRPr lang="en-US" sz="1225" dirty="0"/>
          </a:p>
        </p:txBody>
      </p:sp>
      <p:sp>
        <p:nvSpPr>
          <p:cNvPr id="24" name="Shape 21"/>
          <p:cNvSpPr/>
          <p:nvPr/>
        </p:nvSpPr>
        <p:spPr>
          <a:xfrm>
            <a:off x="5712262" y="4360902"/>
            <a:ext cx="1525191" cy="2817495"/>
          </a:xfrm>
          <a:prstGeom prst="roundRect">
            <a:avLst>
              <a:gd name="adj" fmla="val 4589"/>
            </a:avLst>
          </a:prstGeom>
          <a:solidFill>
            <a:srgbClr val="AFCBF8"/>
          </a:solidFill>
          <a:ln w="9644">
            <a:solidFill>
              <a:srgbClr val="A1C2F7"/>
            </a:solidFill>
            <a:prstDash val="solid"/>
          </a:ln>
        </p:spPr>
      </p:sp>
      <p:sp>
        <p:nvSpPr>
          <p:cNvPr id="25" name="Text 22"/>
          <p:cNvSpPr/>
          <p:nvPr/>
        </p:nvSpPr>
        <p:spPr>
          <a:xfrm>
            <a:off x="5877401" y="4526042"/>
            <a:ext cx="1194911" cy="497443"/>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 Responsivity to novel stimuli</a:t>
            </a:r>
            <a:endParaRPr lang="en-US" sz="1225" dirty="0"/>
          </a:p>
        </p:txBody>
      </p:sp>
      <p:sp>
        <p:nvSpPr>
          <p:cNvPr id="26" name="Shape 23"/>
          <p:cNvSpPr/>
          <p:nvPr/>
        </p:nvSpPr>
        <p:spPr>
          <a:xfrm>
            <a:off x="7392948" y="4360902"/>
            <a:ext cx="1525191" cy="2817495"/>
          </a:xfrm>
          <a:prstGeom prst="roundRect">
            <a:avLst>
              <a:gd name="adj" fmla="val 4589"/>
            </a:avLst>
          </a:prstGeom>
          <a:solidFill>
            <a:srgbClr val="AFCBF8"/>
          </a:solidFill>
          <a:ln w="9644">
            <a:solidFill>
              <a:srgbClr val="A1C2F7"/>
            </a:solidFill>
            <a:prstDash val="solid"/>
          </a:ln>
        </p:spPr>
      </p:sp>
      <p:sp>
        <p:nvSpPr>
          <p:cNvPr id="27" name="Text 24"/>
          <p:cNvSpPr/>
          <p:nvPr/>
        </p:nvSpPr>
        <p:spPr>
          <a:xfrm>
            <a:off x="7558088" y="4526042"/>
            <a:ext cx="1194911" cy="1989773"/>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An intense focus on or the ability to immerse themselves in an area of interest, in order to achieve a depth of understanding </a:t>
            </a:r>
            <a:endParaRPr lang="en-US" sz="1225" dirty="0"/>
          </a:p>
        </p:txBody>
      </p:sp>
      <p:sp>
        <p:nvSpPr>
          <p:cNvPr id="28" name="Shape 25"/>
          <p:cNvSpPr/>
          <p:nvPr/>
        </p:nvSpPr>
        <p:spPr>
          <a:xfrm>
            <a:off x="9073634" y="4360902"/>
            <a:ext cx="1525191" cy="2817495"/>
          </a:xfrm>
          <a:prstGeom prst="roundRect">
            <a:avLst>
              <a:gd name="adj" fmla="val 4589"/>
            </a:avLst>
          </a:prstGeom>
          <a:solidFill>
            <a:srgbClr val="AFCBF8"/>
          </a:solidFill>
          <a:ln w="9644">
            <a:solidFill>
              <a:srgbClr val="A1C2F7"/>
            </a:solidFill>
            <a:prstDash val="solid"/>
          </a:ln>
        </p:spPr>
      </p:sp>
      <p:sp>
        <p:nvSpPr>
          <p:cNvPr id="29" name="Text 26"/>
          <p:cNvSpPr/>
          <p:nvPr/>
        </p:nvSpPr>
        <p:spPr>
          <a:xfrm>
            <a:off x="9238774" y="4526042"/>
            <a:ext cx="1194911" cy="746165"/>
          </a:xfrm>
          <a:prstGeom prst="rect">
            <a:avLst/>
          </a:prstGeom>
          <a:noFill/>
          <a:ln/>
        </p:spPr>
        <p:txBody>
          <a:bodyPr wrap="square" rtlCol="0" anchor="t"/>
          <a:lstStyle/>
          <a:p>
            <a:pPr marL="0" indent="0">
              <a:lnSpc>
                <a:spcPts val="1960"/>
              </a:lnSpc>
              <a:buNone/>
            </a:pPr>
            <a:r>
              <a:rPr lang="en-US" sz="1225" dirty="0">
                <a:solidFill>
                  <a:srgbClr val="000000"/>
                </a:solidFill>
                <a:latin typeface="Mukta" pitchFamily="34" charset="0"/>
                <a:ea typeface="Mukta" pitchFamily="34" charset="-122"/>
                <a:cs typeface="Mukta" pitchFamily="34" charset="-120"/>
              </a:rPr>
              <a:t>Openness to new ideas and experiences</a:t>
            </a:r>
            <a:endParaRPr lang="en-US" sz="1225" dirty="0"/>
          </a:p>
        </p:txBody>
      </p:sp>
      <p:sp>
        <p:nvSpPr>
          <p:cNvPr id="30" name="Text 27"/>
          <p:cNvSpPr/>
          <p:nvPr/>
        </p:nvSpPr>
        <p:spPr>
          <a:xfrm>
            <a:off x="4031575" y="7411641"/>
            <a:ext cx="3110746" cy="486013"/>
          </a:xfrm>
          <a:prstGeom prst="rect">
            <a:avLst/>
          </a:prstGeom>
          <a:noFill/>
          <a:ln/>
        </p:spPr>
        <p:txBody>
          <a:bodyPr wrap="none" rtlCol="0" anchor="t"/>
          <a:lstStyle/>
          <a:p>
            <a:pPr marL="0" indent="0">
              <a:lnSpc>
                <a:spcPts val="3827"/>
              </a:lnSpc>
              <a:buNone/>
            </a:pPr>
            <a:endParaRPr lang="en-US" sz="3062" dirty="0"/>
          </a:p>
        </p:txBody>
      </p:sp>
      <p:pic>
        <p:nvPicPr>
          <p:cNvPr id="3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0B0C23">
              <a:alpha val="75000"/>
            </a:srgbClr>
          </a:solidFill>
          <a:ln w="12383">
            <a:solidFill>
              <a:srgbClr val="FFFFFF">
                <a:alpha val="16000"/>
              </a:srgbClr>
            </a:solidFill>
            <a:prstDash val="solid"/>
          </a:ln>
        </p:spPr>
      </p:sp>
      <p:sp>
        <p:nvSpPr>
          <p:cNvPr id="4" name="Text 1"/>
          <p:cNvSpPr/>
          <p:nvPr/>
        </p:nvSpPr>
        <p:spPr>
          <a:xfrm>
            <a:off x="3121343" y="546259"/>
            <a:ext cx="7086600" cy="620673"/>
          </a:xfrm>
          <a:prstGeom prst="rect">
            <a:avLst/>
          </a:prstGeom>
          <a:noFill/>
          <a:ln/>
        </p:spPr>
        <p:txBody>
          <a:bodyPr wrap="none" rtlCol="0" anchor="t"/>
          <a:lstStyle/>
          <a:p>
            <a:pPr marL="0" indent="0">
              <a:lnSpc>
                <a:spcPts val="4888"/>
              </a:lnSpc>
              <a:buNone/>
            </a:pPr>
            <a:r>
              <a:rPr lang="en-US" sz="3911" dirty="0">
                <a:solidFill>
                  <a:srgbClr val="C6BFEE"/>
                </a:solidFill>
                <a:latin typeface="Prompt" pitchFamily="34" charset="0"/>
                <a:ea typeface="Prompt" pitchFamily="34" charset="-122"/>
                <a:cs typeface="Prompt" pitchFamily="34" charset="-120"/>
              </a:rPr>
              <a:t>Let's dive into the AI stuff……..</a:t>
            </a:r>
            <a:endParaRPr lang="en-US" sz="3911" dirty="0"/>
          </a:p>
        </p:txBody>
      </p:sp>
      <p:sp>
        <p:nvSpPr>
          <p:cNvPr id="5" name="Shape 2"/>
          <p:cNvSpPr/>
          <p:nvPr/>
        </p:nvSpPr>
        <p:spPr>
          <a:xfrm>
            <a:off x="3121343" y="1564124"/>
            <a:ext cx="2663428" cy="4591288"/>
          </a:xfrm>
          <a:prstGeom prst="roundRect">
            <a:avLst>
              <a:gd name="adj" fmla="val 3356"/>
            </a:avLst>
          </a:prstGeom>
          <a:solidFill>
            <a:srgbClr val="542C49"/>
          </a:solidFill>
          <a:ln w="12383">
            <a:solidFill>
              <a:srgbClr val="643557"/>
            </a:solidFill>
            <a:prstDash val="solid"/>
          </a:ln>
        </p:spPr>
      </p:sp>
      <p:sp>
        <p:nvSpPr>
          <p:cNvPr id="6" name="Text 3"/>
          <p:cNvSpPr/>
          <p:nvPr/>
        </p:nvSpPr>
        <p:spPr>
          <a:xfrm>
            <a:off x="3332321" y="1775103"/>
            <a:ext cx="2241471" cy="3176588"/>
          </a:xfrm>
          <a:prstGeom prst="rect">
            <a:avLst/>
          </a:prstGeom>
          <a:noFill/>
          <a:ln/>
        </p:spPr>
        <p:txBody>
          <a:bodyPr wrap="square" rtlCol="0" anchor="t"/>
          <a:lstStyle/>
          <a:p>
            <a:pPr marL="0" indent="0">
              <a:lnSpc>
                <a:spcPts val="2503"/>
              </a:lnSpc>
              <a:buNone/>
            </a:pPr>
            <a:r>
              <a:rPr lang="en-US" sz="1564" b="1" dirty="0">
                <a:solidFill>
                  <a:srgbClr val="DAD8E9"/>
                </a:solidFill>
                <a:latin typeface="Mukta" pitchFamily="34" charset="0"/>
                <a:ea typeface="Mukta" pitchFamily="34" charset="-122"/>
                <a:cs typeface="Mukta" pitchFamily="34" charset="-120"/>
              </a:rPr>
              <a:t> Would you rather embrace AI-powered virtual reality for interactive and immersive learning experiences, or prefer traditional classroom settings for face-to-face interaction and social development?</a:t>
            </a:r>
            <a:endParaRPr lang="en-US" sz="1564" dirty="0"/>
          </a:p>
        </p:txBody>
      </p:sp>
      <p:sp>
        <p:nvSpPr>
          <p:cNvPr id="7" name="Text 4"/>
          <p:cNvSpPr/>
          <p:nvPr/>
        </p:nvSpPr>
        <p:spPr>
          <a:xfrm>
            <a:off x="3332321" y="5130403"/>
            <a:ext cx="2241471" cy="317659"/>
          </a:xfrm>
          <a:prstGeom prst="rect">
            <a:avLst/>
          </a:prstGeom>
          <a:noFill/>
          <a:ln/>
        </p:spPr>
        <p:txBody>
          <a:bodyPr wrap="none" rtlCol="0" anchor="t"/>
          <a:lstStyle/>
          <a:p>
            <a:pPr marL="0" indent="0">
              <a:lnSpc>
                <a:spcPts val="2503"/>
              </a:lnSpc>
              <a:buNone/>
            </a:pPr>
            <a:r>
              <a:rPr lang="en-US" sz="1564" b="1" dirty="0">
                <a:solidFill>
                  <a:srgbClr val="DAD8E9"/>
                </a:solidFill>
                <a:latin typeface="Mukta" pitchFamily="34" charset="0"/>
                <a:ea typeface="Mukta" pitchFamily="34" charset="-122"/>
                <a:cs typeface="Mukta" pitchFamily="34" charset="-120"/>
              </a:rPr>
              <a:t>(serious)</a:t>
            </a:r>
            <a:endParaRPr lang="en-US" sz="1564" dirty="0"/>
          </a:p>
        </p:txBody>
      </p:sp>
      <p:sp>
        <p:nvSpPr>
          <p:cNvPr id="8" name="Text 5"/>
          <p:cNvSpPr/>
          <p:nvPr/>
        </p:nvSpPr>
        <p:spPr>
          <a:xfrm>
            <a:off x="3332321" y="5626775"/>
            <a:ext cx="2241471" cy="317659"/>
          </a:xfrm>
          <a:prstGeom prst="rect">
            <a:avLst/>
          </a:prstGeom>
          <a:noFill/>
          <a:ln/>
        </p:spPr>
        <p:txBody>
          <a:bodyPr wrap="none" rtlCol="0" anchor="t"/>
          <a:lstStyle/>
          <a:p>
            <a:pPr marL="0" indent="0">
              <a:lnSpc>
                <a:spcPts val="2503"/>
              </a:lnSpc>
              <a:buNone/>
            </a:pPr>
            <a:endParaRPr lang="en-US" sz="1564" dirty="0"/>
          </a:p>
        </p:txBody>
      </p:sp>
      <p:sp>
        <p:nvSpPr>
          <p:cNvPr id="9" name="Shape 6"/>
          <p:cNvSpPr/>
          <p:nvPr/>
        </p:nvSpPr>
        <p:spPr>
          <a:xfrm>
            <a:off x="5983367" y="1564124"/>
            <a:ext cx="2663428" cy="4591288"/>
          </a:xfrm>
          <a:prstGeom prst="roundRect">
            <a:avLst>
              <a:gd name="adj" fmla="val 3356"/>
            </a:avLst>
          </a:prstGeom>
          <a:solidFill>
            <a:srgbClr val="542C49"/>
          </a:solidFill>
          <a:ln w="12383">
            <a:solidFill>
              <a:srgbClr val="643557"/>
            </a:solidFill>
            <a:prstDash val="solid"/>
          </a:ln>
        </p:spPr>
      </p:sp>
      <p:sp>
        <p:nvSpPr>
          <p:cNvPr id="10" name="Text 7"/>
          <p:cNvSpPr/>
          <p:nvPr/>
        </p:nvSpPr>
        <p:spPr>
          <a:xfrm>
            <a:off x="6194346" y="1775103"/>
            <a:ext cx="2241471" cy="3176588"/>
          </a:xfrm>
          <a:prstGeom prst="rect">
            <a:avLst/>
          </a:prstGeom>
          <a:noFill/>
          <a:ln/>
        </p:spPr>
        <p:txBody>
          <a:bodyPr wrap="square" rtlCol="0" anchor="t"/>
          <a:lstStyle/>
          <a:p>
            <a:pPr marL="0" indent="0">
              <a:lnSpc>
                <a:spcPts val="2503"/>
              </a:lnSpc>
              <a:buNone/>
            </a:pPr>
            <a:r>
              <a:rPr lang="en-US" sz="1564" b="1" dirty="0">
                <a:solidFill>
                  <a:srgbClr val="DAD8E9"/>
                </a:solidFill>
                <a:latin typeface="Mukta" pitchFamily="34" charset="0"/>
                <a:ea typeface="Mukta" pitchFamily="34" charset="-122"/>
                <a:cs typeface="Mukta" pitchFamily="34" charset="-120"/>
              </a:rPr>
              <a:t>Would you rather embrace AI-driven adaptive learning platforms that personalize educational content based on your needs, or prefer a fixed curriculum where you have greater control over what and how you learn?</a:t>
            </a:r>
            <a:endParaRPr lang="en-US" sz="1564" dirty="0"/>
          </a:p>
        </p:txBody>
      </p:sp>
      <p:sp>
        <p:nvSpPr>
          <p:cNvPr id="11" name="Text 8"/>
          <p:cNvSpPr/>
          <p:nvPr/>
        </p:nvSpPr>
        <p:spPr>
          <a:xfrm>
            <a:off x="6194346" y="5130403"/>
            <a:ext cx="2241471" cy="317659"/>
          </a:xfrm>
          <a:prstGeom prst="rect">
            <a:avLst/>
          </a:prstGeom>
          <a:noFill/>
          <a:ln/>
        </p:spPr>
        <p:txBody>
          <a:bodyPr wrap="none" rtlCol="0" anchor="t"/>
          <a:lstStyle/>
          <a:p>
            <a:pPr marL="0" indent="0">
              <a:lnSpc>
                <a:spcPts val="2503"/>
              </a:lnSpc>
              <a:buNone/>
            </a:pPr>
            <a:r>
              <a:rPr lang="en-US" sz="1564" b="1" dirty="0">
                <a:solidFill>
                  <a:srgbClr val="DAD8E9"/>
                </a:solidFill>
                <a:latin typeface="Mukta" pitchFamily="34" charset="0"/>
                <a:ea typeface="Mukta" pitchFamily="34" charset="-122"/>
                <a:cs typeface="Mukta" pitchFamily="34" charset="-120"/>
              </a:rPr>
              <a:t>(intellectual)</a:t>
            </a:r>
            <a:endParaRPr lang="en-US" sz="1564" dirty="0"/>
          </a:p>
        </p:txBody>
      </p:sp>
      <p:sp>
        <p:nvSpPr>
          <p:cNvPr id="12" name="Shape 9"/>
          <p:cNvSpPr/>
          <p:nvPr/>
        </p:nvSpPr>
        <p:spPr>
          <a:xfrm>
            <a:off x="8845391" y="1564124"/>
            <a:ext cx="2663428" cy="4591288"/>
          </a:xfrm>
          <a:prstGeom prst="roundRect">
            <a:avLst>
              <a:gd name="adj" fmla="val 3356"/>
            </a:avLst>
          </a:prstGeom>
          <a:solidFill>
            <a:srgbClr val="542C49"/>
          </a:solidFill>
          <a:ln w="12383">
            <a:solidFill>
              <a:srgbClr val="643557"/>
            </a:solidFill>
            <a:prstDash val="solid"/>
          </a:ln>
        </p:spPr>
      </p:sp>
      <p:sp>
        <p:nvSpPr>
          <p:cNvPr id="13" name="Text 10"/>
          <p:cNvSpPr/>
          <p:nvPr/>
        </p:nvSpPr>
        <p:spPr>
          <a:xfrm>
            <a:off x="9056370" y="1775103"/>
            <a:ext cx="2241471" cy="3494246"/>
          </a:xfrm>
          <a:prstGeom prst="rect">
            <a:avLst/>
          </a:prstGeom>
          <a:noFill/>
          <a:ln/>
        </p:spPr>
        <p:txBody>
          <a:bodyPr wrap="square" rtlCol="0" anchor="t"/>
          <a:lstStyle/>
          <a:p>
            <a:pPr marL="0" indent="0">
              <a:lnSpc>
                <a:spcPts val="2503"/>
              </a:lnSpc>
              <a:buNone/>
            </a:pPr>
            <a:r>
              <a:rPr lang="en-US" sz="1564" b="1" dirty="0">
                <a:solidFill>
                  <a:srgbClr val="DAD8E9"/>
                </a:solidFill>
                <a:latin typeface="Mukta" pitchFamily="34" charset="0"/>
                <a:ea typeface="Mukta" pitchFamily="34" charset="-122"/>
                <a:cs typeface="Mukta" pitchFamily="34" charset="-120"/>
              </a:rPr>
              <a:t>Would you rather have an AI tool that automatically completes all your assignments but insists on citing only Wikipedia as a source or an AI tool that helps you discover new research avenues but only communicates through Morse code?</a:t>
            </a:r>
            <a:endParaRPr lang="en-US" sz="1564" dirty="0"/>
          </a:p>
        </p:txBody>
      </p:sp>
      <p:sp>
        <p:nvSpPr>
          <p:cNvPr id="14" name="Text 11"/>
          <p:cNvSpPr/>
          <p:nvPr/>
        </p:nvSpPr>
        <p:spPr>
          <a:xfrm>
            <a:off x="9056370" y="5448062"/>
            <a:ext cx="2241471" cy="317659"/>
          </a:xfrm>
          <a:prstGeom prst="rect">
            <a:avLst/>
          </a:prstGeom>
          <a:noFill/>
          <a:ln/>
        </p:spPr>
        <p:txBody>
          <a:bodyPr wrap="none" rtlCol="0" anchor="t"/>
          <a:lstStyle/>
          <a:p>
            <a:pPr marL="0" indent="0">
              <a:lnSpc>
                <a:spcPts val="2503"/>
              </a:lnSpc>
              <a:buNone/>
            </a:pPr>
            <a:r>
              <a:rPr lang="en-US" sz="1564" b="1" dirty="0">
                <a:solidFill>
                  <a:srgbClr val="DAD8E9"/>
                </a:solidFill>
                <a:latin typeface="Mukta" pitchFamily="34" charset="0"/>
                <a:ea typeface="Mukta" pitchFamily="34" charset="-122"/>
                <a:cs typeface="Mukta" pitchFamily="34" charset="-120"/>
              </a:rPr>
              <a:t>(absurd &amp; hilarious)</a:t>
            </a:r>
            <a:endParaRPr lang="en-US" sz="1564" dirty="0"/>
          </a:p>
        </p:txBody>
      </p:sp>
      <p:sp>
        <p:nvSpPr>
          <p:cNvPr id="15" name="Text 12"/>
          <p:cNvSpPr/>
          <p:nvPr/>
        </p:nvSpPr>
        <p:spPr>
          <a:xfrm>
            <a:off x="3419237" y="6602373"/>
            <a:ext cx="8089702" cy="317659"/>
          </a:xfrm>
          <a:prstGeom prst="rect">
            <a:avLst/>
          </a:prstGeom>
          <a:noFill/>
          <a:ln/>
        </p:spPr>
        <p:txBody>
          <a:bodyPr wrap="none" rtlCol="0" anchor="t"/>
          <a:lstStyle/>
          <a:p>
            <a:pPr marL="0" indent="0">
              <a:lnSpc>
                <a:spcPts val="2503"/>
              </a:lnSpc>
              <a:buNone/>
            </a:pPr>
            <a:r>
              <a:rPr lang="en-US" sz="1564" u="sng" dirty="0">
                <a:solidFill>
                  <a:srgbClr val="A95B95"/>
                </a:solidFill>
                <a:latin typeface="Mukta" pitchFamily="34" charset="0"/>
                <a:ea typeface="Mukta" pitchFamily="34" charset="-122"/>
                <a:cs typeface="Mukta" pitchFamily="34" charset="-120"/>
                <a:hlinkClick r:id="rId4">
                  <a:extLst>
                    <a:ext uri="{A12FA001-AC4F-418D-AE19-62706E023703}">
                      <ahyp:hlinkClr xmlns:ahyp="http://schemas.microsoft.com/office/drawing/2018/hyperlinkcolor" val="tx"/>
                    </a:ext>
                  </a:extLst>
                </a:hlinkClick>
              </a:rPr>
              <a:t>https://autoclassmate.io/would-you-rather-question-generator-responses/?eid=88c029</a:t>
            </a:r>
            <a:endParaRPr lang="en-US" sz="1564" dirty="0"/>
          </a:p>
        </p:txBody>
      </p:sp>
      <p:sp>
        <p:nvSpPr>
          <p:cNvPr id="16" name="Shape 13"/>
          <p:cNvSpPr/>
          <p:nvPr/>
        </p:nvSpPr>
        <p:spPr>
          <a:xfrm>
            <a:off x="3121343" y="6378893"/>
            <a:ext cx="39648" cy="764619"/>
          </a:xfrm>
          <a:prstGeom prst="rect">
            <a:avLst/>
          </a:prstGeom>
          <a:solidFill>
            <a:srgbClr val="A95B95"/>
          </a:solidFill>
          <a:ln/>
        </p:spPr>
      </p:sp>
      <p:sp>
        <p:nvSpPr>
          <p:cNvPr id="17" name="Text 14"/>
          <p:cNvSpPr/>
          <p:nvPr/>
        </p:nvSpPr>
        <p:spPr>
          <a:xfrm>
            <a:off x="3121343" y="7366992"/>
            <a:ext cx="8387596" cy="317659"/>
          </a:xfrm>
          <a:prstGeom prst="rect">
            <a:avLst/>
          </a:prstGeom>
          <a:noFill/>
          <a:ln/>
        </p:spPr>
        <p:txBody>
          <a:bodyPr wrap="none" rtlCol="0" anchor="t"/>
          <a:lstStyle/>
          <a:p>
            <a:pPr marL="0" indent="0">
              <a:lnSpc>
                <a:spcPts val="2503"/>
              </a:lnSpc>
              <a:buNone/>
            </a:pPr>
            <a:endParaRPr lang="en-US" sz="1564" dirty="0"/>
          </a:p>
        </p:txBody>
      </p:sp>
      <p:pic>
        <p:nvPicPr>
          <p:cNvPr id="18" name="Image 1"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674894"/>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5326380" cy="486013"/>
          </a:xfrm>
          <a:prstGeom prst="rect">
            <a:avLst/>
          </a:prstGeom>
          <a:noFill/>
          <a:ln/>
        </p:spPr>
        <p:txBody>
          <a:bodyPr wrap="none" rtlCol="0" anchor="t"/>
          <a:lstStyle/>
          <a:p>
            <a:pPr marL="0" indent="0">
              <a:lnSpc>
                <a:spcPts val="3827"/>
              </a:lnSpc>
              <a:buNone/>
            </a:pPr>
            <a:r>
              <a:rPr lang="en-US" sz="3062" dirty="0">
                <a:solidFill>
                  <a:srgbClr val="C6BFEE"/>
                </a:solidFill>
                <a:latin typeface="Prompt" pitchFamily="34" charset="0"/>
                <a:ea typeface="Prompt" pitchFamily="34" charset="-122"/>
                <a:cs typeface="Prompt" pitchFamily="34" charset="-120"/>
              </a:rPr>
              <a:t>Why …..would you rather?…….</a:t>
            </a:r>
            <a:endParaRPr lang="en-US" sz="3062" dirty="0"/>
          </a:p>
        </p:txBody>
      </p:sp>
      <p:sp>
        <p:nvSpPr>
          <p:cNvPr id="5" name="Text 2"/>
          <p:cNvSpPr/>
          <p:nvPr/>
        </p:nvSpPr>
        <p:spPr>
          <a:xfrm>
            <a:off x="4031575" y="1224677"/>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Promote critical thinking</a:t>
            </a:r>
            <a:r>
              <a:rPr lang="en-US" sz="1225" dirty="0">
                <a:solidFill>
                  <a:srgbClr val="DAD8E9"/>
                </a:solidFill>
                <a:latin typeface="Mukta" pitchFamily="34" charset="0"/>
                <a:ea typeface="Mukta" pitchFamily="34" charset="-122"/>
                <a:cs typeface="Mukta" pitchFamily="34" charset="-120"/>
              </a:rPr>
              <a:t>: </a:t>
            </a:r>
            <a:endParaRPr lang="en-US" sz="1225" dirty="0"/>
          </a:p>
        </p:txBody>
      </p:sp>
      <p:sp>
        <p:nvSpPr>
          <p:cNvPr id="6" name="Text 3"/>
          <p:cNvSpPr/>
          <p:nvPr/>
        </p:nvSpPr>
        <p:spPr>
          <a:xfrm>
            <a:off x="4280297" y="1648301"/>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force students to think critically about the choices they are making</a:t>
            </a:r>
            <a:endParaRPr lang="en-US" sz="1225" dirty="0"/>
          </a:p>
        </p:txBody>
      </p:sp>
      <p:sp>
        <p:nvSpPr>
          <p:cNvPr id="7" name="Text 4"/>
          <p:cNvSpPr/>
          <p:nvPr/>
        </p:nvSpPr>
        <p:spPr>
          <a:xfrm>
            <a:off x="4280297" y="1959173"/>
            <a:ext cx="6318409" cy="497443"/>
          </a:xfrm>
          <a:prstGeom prst="rect">
            <a:avLst/>
          </a:prstGeom>
          <a:noFill/>
          <a:ln/>
        </p:spPr>
        <p:txBody>
          <a:bodyPr wrap="squar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consider the pros and cons of each option and make a decision based on their own values and preferences</a:t>
            </a:r>
            <a:endParaRPr lang="en-US" sz="1225" dirty="0"/>
          </a:p>
        </p:txBody>
      </p:sp>
      <p:sp>
        <p:nvSpPr>
          <p:cNvPr id="8" name="Text 5"/>
          <p:cNvSpPr/>
          <p:nvPr/>
        </p:nvSpPr>
        <p:spPr>
          <a:xfrm>
            <a:off x="4031575" y="2631519"/>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Encourage creativity</a:t>
            </a:r>
            <a:r>
              <a:rPr lang="en-US" sz="1225" dirty="0">
                <a:solidFill>
                  <a:srgbClr val="DAD8E9"/>
                </a:solidFill>
                <a:latin typeface="Mukta" pitchFamily="34" charset="0"/>
                <a:ea typeface="Mukta" pitchFamily="34" charset="-122"/>
                <a:cs typeface="Mukta" pitchFamily="34" charset="-120"/>
              </a:rPr>
              <a:t>: </a:t>
            </a:r>
            <a:endParaRPr lang="en-US" sz="1225" dirty="0"/>
          </a:p>
        </p:txBody>
      </p:sp>
      <p:sp>
        <p:nvSpPr>
          <p:cNvPr id="9" name="Text 6"/>
          <p:cNvSpPr/>
          <p:nvPr/>
        </p:nvSpPr>
        <p:spPr>
          <a:xfrm>
            <a:off x="4280297" y="3055144"/>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spark creativity in students</a:t>
            </a:r>
            <a:endParaRPr lang="en-US" sz="1225" dirty="0"/>
          </a:p>
        </p:txBody>
      </p:sp>
      <p:sp>
        <p:nvSpPr>
          <p:cNvPr id="10" name="Text 7"/>
          <p:cNvSpPr/>
          <p:nvPr/>
        </p:nvSpPr>
        <p:spPr>
          <a:xfrm>
            <a:off x="4280297" y="3366016"/>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come up with new and innovative ways to solve problems</a:t>
            </a:r>
            <a:endParaRPr lang="en-US" sz="1225" dirty="0"/>
          </a:p>
        </p:txBody>
      </p:sp>
      <p:sp>
        <p:nvSpPr>
          <p:cNvPr id="11" name="Text 8"/>
          <p:cNvSpPr/>
          <p:nvPr/>
        </p:nvSpPr>
        <p:spPr>
          <a:xfrm>
            <a:off x="4031575" y="3789640"/>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Build teamwork</a:t>
            </a:r>
            <a:r>
              <a:rPr lang="en-US" sz="1225" dirty="0">
                <a:solidFill>
                  <a:srgbClr val="DAD8E9"/>
                </a:solidFill>
                <a:latin typeface="Mukta" pitchFamily="34" charset="0"/>
                <a:ea typeface="Mukta" pitchFamily="34" charset="-122"/>
                <a:cs typeface="Mukta" pitchFamily="34" charset="-120"/>
              </a:rPr>
              <a:t>: </a:t>
            </a:r>
            <a:endParaRPr lang="en-US" sz="1225" dirty="0"/>
          </a:p>
        </p:txBody>
      </p:sp>
      <p:sp>
        <p:nvSpPr>
          <p:cNvPr id="12" name="Text 9"/>
          <p:cNvSpPr/>
          <p:nvPr/>
        </p:nvSpPr>
        <p:spPr>
          <a:xfrm>
            <a:off x="4280297" y="4213265"/>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build teamwork in students</a:t>
            </a:r>
            <a:endParaRPr lang="en-US" sz="1225" dirty="0"/>
          </a:p>
        </p:txBody>
      </p:sp>
      <p:sp>
        <p:nvSpPr>
          <p:cNvPr id="13" name="Text 10"/>
          <p:cNvSpPr/>
          <p:nvPr/>
        </p:nvSpPr>
        <p:spPr>
          <a:xfrm>
            <a:off x="4280297" y="4524137"/>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work together to come up with a consensus answer</a:t>
            </a:r>
            <a:endParaRPr lang="en-US" sz="1225" dirty="0"/>
          </a:p>
        </p:txBody>
      </p:sp>
      <p:sp>
        <p:nvSpPr>
          <p:cNvPr id="14" name="Text 11"/>
          <p:cNvSpPr/>
          <p:nvPr/>
        </p:nvSpPr>
        <p:spPr>
          <a:xfrm>
            <a:off x="4031575" y="4947761"/>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Enhance communication</a:t>
            </a:r>
            <a:r>
              <a:rPr lang="en-US" sz="1225" dirty="0">
                <a:solidFill>
                  <a:srgbClr val="DAD8E9"/>
                </a:solidFill>
                <a:latin typeface="Mukta" pitchFamily="34" charset="0"/>
                <a:ea typeface="Mukta" pitchFamily="34" charset="-122"/>
                <a:cs typeface="Mukta" pitchFamily="34" charset="-120"/>
              </a:rPr>
              <a:t>:</a:t>
            </a:r>
            <a:endParaRPr lang="en-US" sz="1225" dirty="0"/>
          </a:p>
        </p:txBody>
      </p:sp>
      <p:sp>
        <p:nvSpPr>
          <p:cNvPr id="15" name="Text 12"/>
          <p:cNvSpPr/>
          <p:nvPr/>
        </p:nvSpPr>
        <p:spPr>
          <a:xfrm>
            <a:off x="4280297" y="5371386"/>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help to improve communication skills in student</a:t>
            </a:r>
            <a:endParaRPr lang="en-US" sz="1225" dirty="0"/>
          </a:p>
        </p:txBody>
      </p:sp>
      <p:sp>
        <p:nvSpPr>
          <p:cNvPr id="16" name="Text 13"/>
          <p:cNvSpPr/>
          <p:nvPr/>
        </p:nvSpPr>
        <p:spPr>
          <a:xfrm>
            <a:off x="4280297" y="5682258"/>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clearly articulate their thoughts and ideas to others</a:t>
            </a:r>
            <a:endParaRPr lang="en-US" sz="1225" dirty="0"/>
          </a:p>
        </p:txBody>
      </p:sp>
      <p:sp>
        <p:nvSpPr>
          <p:cNvPr id="17" name="Text 14"/>
          <p:cNvSpPr/>
          <p:nvPr/>
        </p:nvSpPr>
        <p:spPr>
          <a:xfrm>
            <a:off x="4031575" y="6105882"/>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Learn about different perspectives</a:t>
            </a:r>
            <a:r>
              <a:rPr lang="en-US" sz="1225" dirty="0">
                <a:solidFill>
                  <a:srgbClr val="DAD8E9"/>
                </a:solidFill>
                <a:latin typeface="Mukta" pitchFamily="34" charset="0"/>
                <a:ea typeface="Mukta" pitchFamily="34" charset="-122"/>
                <a:cs typeface="Mukta" pitchFamily="34" charset="-120"/>
              </a:rPr>
              <a:t>:</a:t>
            </a:r>
            <a:endParaRPr lang="en-US" sz="1225" dirty="0"/>
          </a:p>
        </p:txBody>
      </p:sp>
      <p:sp>
        <p:nvSpPr>
          <p:cNvPr id="18" name="Text 15"/>
          <p:cNvSpPr/>
          <p:nvPr/>
        </p:nvSpPr>
        <p:spPr>
          <a:xfrm>
            <a:off x="4280297" y="6529507"/>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learn about different perspectives</a:t>
            </a:r>
            <a:endParaRPr lang="en-US" sz="1225" dirty="0"/>
          </a:p>
        </p:txBody>
      </p:sp>
      <p:sp>
        <p:nvSpPr>
          <p:cNvPr id="19" name="Text 16"/>
          <p:cNvSpPr/>
          <p:nvPr/>
        </p:nvSpPr>
        <p:spPr>
          <a:xfrm>
            <a:off x="4280297" y="6840379"/>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consider the viewpoints of others and see things from a different point of view</a:t>
            </a:r>
            <a:endParaRPr lang="en-US" sz="1225" dirty="0"/>
          </a:p>
        </p:txBody>
      </p:sp>
      <p:sp>
        <p:nvSpPr>
          <p:cNvPr id="20" name="Text 17"/>
          <p:cNvSpPr/>
          <p:nvPr/>
        </p:nvSpPr>
        <p:spPr>
          <a:xfrm>
            <a:off x="4031575" y="7264003"/>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Have fun</a:t>
            </a:r>
            <a:r>
              <a:rPr lang="en-US" sz="1225" dirty="0">
                <a:solidFill>
                  <a:srgbClr val="DAD8E9"/>
                </a:solidFill>
                <a:latin typeface="Mukta" pitchFamily="34" charset="0"/>
                <a:ea typeface="Mukta" pitchFamily="34" charset="-122"/>
                <a:cs typeface="Mukta" pitchFamily="34" charset="-120"/>
              </a:rPr>
              <a:t>:</a:t>
            </a:r>
            <a:endParaRPr lang="en-US" sz="1225" dirty="0"/>
          </a:p>
        </p:txBody>
      </p:sp>
      <p:sp>
        <p:nvSpPr>
          <p:cNvPr id="21" name="Text 18"/>
          <p:cNvSpPr/>
          <p:nvPr/>
        </p:nvSpPr>
        <p:spPr>
          <a:xfrm>
            <a:off x="4280297" y="7687628"/>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a fun way to learn and engage students</a:t>
            </a:r>
            <a:endParaRPr lang="en-US" sz="1225" dirty="0"/>
          </a:p>
        </p:txBody>
      </p:sp>
      <p:sp>
        <p:nvSpPr>
          <p:cNvPr id="22" name="Text 19"/>
          <p:cNvSpPr/>
          <p:nvPr/>
        </p:nvSpPr>
        <p:spPr>
          <a:xfrm>
            <a:off x="4280297" y="7998500"/>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used in a variety of settings, such as classrooms, clubs, and even family gatherings</a:t>
            </a:r>
            <a:endParaRPr lang="en-US" sz="1225" dirty="0"/>
          </a:p>
        </p:txBody>
      </p:sp>
      <p:pic>
        <p:nvPicPr>
          <p:cNvPr id="23"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75000"/>
            </a:srgbClr>
          </a:solidFill>
          <a:ln w="13811">
            <a:solidFill>
              <a:srgbClr val="FFFFFF">
                <a:alpha val="16000"/>
              </a:srgbClr>
            </a:solidFill>
            <a:prstDash val="solid"/>
          </a:ln>
        </p:spPr>
      </p:sp>
      <p:sp>
        <p:nvSpPr>
          <p:cNvPr id="4" name="Text 1"/>
          <p:cNvSpPr/>
          <p:nvPr/>
        </p:nvSpPr>
        <p:spPr>
          <a:xfrm>
            <a:off x="2624376" y="2014657"/>
            <a:ext cx="9381649" cy="1388745"/>
          </a:xfrm>
          <a:prstGeom prst="rect">
            <a:avLst/>
          </a:prstGeom>
          <a:noFill/>
          <a:ln/>
        </p:spPr>
        <p:txBody>
          <a:bodyPr wrap="square" rtlCol="0" anchor="t"/>
          <a:lstStyle/>
          <a:p>
            <a:pPr marL="0" indent="0">
              <a:lnSpc>
                <a:spcPts val="5468"/>
              </a:lnSpc>
              <a:buNone/>
            </a:pPr>
            <a:r>
              <a:rPr lang="en-US" sz="4374" dirty="0">
                <a:solidFill>
                  <a:srgbClr val="C6BFEE"/>
                </a:solidFill>
                <a:latin typeface="Prompt" pitchFamily="34" charset="0"/>
                <a:ea typeface="Prompt" pitchFamily="34" charset="-122"/>
                <a:cs typeface="Prompt" pitchFamily="34" charset="-120"/>
              </a:rPr>
              <a:t>What do the gifted need to thrive?</a:t>
            </a:r>
            <a:endParaRPr lang="en-US" sz="4374" dirty="0"/>
          </a:p>
        </p:txBody>
      </p:sp>
      <p:sp>
        <p:nvSpPr>
          <p:cNvPr id="5" name="Text 2"/>
          <p:cNvSpPr/>
          <p:nvPr/>
        </p:nvSpPr>
        <p:spPr>
          <a:xfrm>
            <a:off x="2624376" y="3847743"/>
            <a:ext cx="9381649" cy="444341"/>
          </a:xfrm>
          <a:prstGeom prst="rect">
            <a:avLst/>
          </a:prstGeom>
          <a:noFill/>
          <a:ln/>
        </p:spPr>
        <p:txBody>
          <a:bodyPr wrap="none" rtlCol="0" anchor="t"/>
          <a:lstStyle/>
          <a:p>
            <a:pPr marL="0" indent="0">
              <a:lnSpc>
                <a:spcPts val="3499"/>
              </a:lnSpc>
              <a:buNone/>
            </a:pPr>
            <a:r>
              <a:rPr lang="en-US" sz="2187" dirty="0">
                <a:solidFill>
                  <a:srgbClr val="DAD8E9"/>
                </a:solidFill>
                <a:latin typeface="Mukta" pitchFamily="34" charset="0"/>
                <a:ea typeface="Mukta" pitchFamily="34" charset="-122"/>
                <a:cs typeface="Mukta" pitchFamily="34" charset="-120"/>
              </a:rPr>
              <a:t>Low skills / high challenges =</a:t>
            </a:r>
            <a:r>
              <a:rPr lang="en-US" sz="2187" b="1" dirty="0">
                <a:solidFill>
                  <a:srgbClr val="DAD8E9"/>
                </a:solidFill>
                <a:latin typeface="Mukta" pitchFamily="34" charset="0"/>
                <a:ea typeface="Mukta" pitchFamily="34" charset="-122"/>
                <a:cs typeface="Mukta" pitchFamily="34" charset="-120"/>
              </a:rPr>
              <a:t> </a:t>
            </a:r>
            <a:r>
              <a:rPr lang="en-US" sz="2187" dirty="0">
                <a:solidFill>
                  <a:srgbClr val="DAD8E9"/>
                </a:solidFill>
                <a:latin typeface="Mukta" pitchFamily="34" charset="0"/>
                <a:ea typeface="Mukta" pitchFamily="34" charset="-122"/>
                <a:cs typeface="Mukta" pitchFamily="34" charset="-120"/>
              </a:rPr>
              <a:t>anxiety </a:t>
            </a:r>
            <a:endParaRPr lang="en-US" sz="2187" dirty="0"/>
          </a:p>
        </p:txBody>
      </p:sp>
      <p:sp>
        <p:nvSpPr>
          <p:cNvPr id="6" name="Text 3"/>
          <p:cNvSpPr/>
          <p:nvPr/>
        </p:nvSpPr>
        <p:spPr>
          <a:xfrm>
            <a:off x="2624376" y="4541996"/>
            <a:ext cx="9381649" cy="444341"/>
          </a:xfrm>
          <a:prstGeom prst="rect">
            <a:avLst/>
          </a:prstGeom>
          <a:noFill/>
          <a:ln/>
        </p:spPr>
        <p:txBody>
          <a:bodyPr wrap="none" rtlCol="0" anchor="t"/>
          <a:lstStyle/>
          <a:p>
            <a:pPr marL="0" indent="0">
              <a:lnSpc>
                <a:spcPts val="3499"/>
              </a:lnSpc>
              <a:buNone/>
            </a:pPr>
            <a:r>
              <a:rPr lang="en-US" sz="2187" dirty="0">
                <a:solidFill>
                  <a:srgbClr val="DAD8E9"/>
                </a:solidFill>
                <a:latin typeface="Mukta" pitchFamily="34" charset="0"/>
                <a:ea typeface="Mukta" pitchFamily="34" charset="-122"/>
                <a:cs typeface="Mukta" pitchFamily="34" charset="-120"/>
              </a:rPr>
              <a:t>Low challenges / high skills = boredom</a:t>
            </a:r>
            <a:endParaRPr lang="en-US" sz="2187" dirty="0"/>
          </a:p>
        </p:txBody>
      </p:sp>
      <p:sp>
        <p:nvSpPr>
          <p:cNvPr id="7" name="Text 4"/>
          <p:cNvSpPr/>
          <p:nvPr/>
        </p:nvSpPr>
        <p:spPr>
          <a:xfrm>
            <a:off x="2624376" y="5236250"/>
            <a:ext cx="9381649" cy="444341"/>
          </a:xfrm>
          <a:prstGeom prst="rect">
            <a:avLst/>
          </a:prstGeom>
          <a:noFill/>
          <a:ln/>
        </p:spPr>
        <p:txBody>
          <a:bodyPr wrap="none" rtlCol="0" anchor="t"/>
          <a:lstStyle/>
          <a:p>
            <a:pPr marL="0" indent="0">
              <a:lnSpc>
                <a:spcPts val="3499"/>
              </a:lnSpc>
              <a:buNone/>
            </a:pPr>
            <a:r>
              <a:rPr lang="en-US" sz="2187" dirty="0">
                <a:solidFill>
                  <a:srgbClr val="DAD8E9"/>
                </a:solidFill>
                <a:latin typeface="Mukta" pitchFamily="34" charset="0"/>
                <a:ea typeface="Mukta" pitchFamily="34" charset="-122"/>
                <a:cs typeface="Mukta" pitchFamily="34" charset="-120"/>
              </a:rPr>
              <a:t> High challenges / high skills = </a:t>
            </a:r>
            <a:r>
              <a:rPr lang="en-US" sz="2187" b="1" dirty="0">
                <a:solidFill>
                  <a:srgbClr val="DAD8E9"/>
                </a:solidFill>
                <a:latin typeface="Mukta" pitchFamily="34" charset="0"/>
                <a:ea typeface="Mukta" pitchFamily="34" charset="-122"/>
                <a:cs typeface="Mukta" pitchFamily="34" charset="-120"/>
              </a:rPr>
              <a:t>FLOW </a:t>
            </a:r>
            <a:endParaRPr lang="en-US" sz="2187" dirty="0"/>
          </a:p>
        </p:txBody>
      </p:sp>
      <p:sp>
        <p:nvSpPr>
          <p:cNvPr id="8" name="Text 5"/>
          <p:cNvSpPr/>
          <p:nvPr/>
        </p:nvSpPr>
        <p:spPr>
          <a:xfrm>
            <a:off x="2624376" y="5930503"/>
            <a:ext cx="9381649" cy="284321"/>
          </a:xfrm>
          <a:prstGeom prst="rect">
            <a:avLst/>
          </a:prstGeom>
          <a:noFill/>
          <a:ln/>
        </p:spPr>
        <p:txBody>
          <a:bodyPr wrap="none" rtlCol="0" anchor="t"/>
          <a:lstStyle/>
          <a:p>
            <a:pPr marL="0" indent="0">
              <a:lnSpc>
                <a:spcPts val="2239"/>
              </a:lnSpc>
              <a:buNone/>
            </a:pPr>
            <a:r>
              <a:rPr lang="en-US" sz="1400" dirty="0">
                <a:solidFill>
                  <a:srgbClr val="DAD8E9"/>
                </a:solidFill>
                <a:latin typeface="Mukta" pitchFamily="34" charset="0"/>
                <a:ea typeface="Mukta" pitchFamily="34" charset="-122"/>
                <a:cs typeface="Mukta" pitchFamily="34" charset="-120"/>
              </a:rPr>
              <a:t>Mihaly Csikszentmihalyi (miːhaɪ ˈtʃiːksɛntmiːˌhɑːji)ː, "Flow: The Psychology of Optimal Experience", New York: Harper &amp; Row, 1990.</a:t>
            </a:r>
            <a:endParaRPr lang="en-US" sz="1400" dirty="0"/>
          </a:p>
        </p:txBody>
      </p:sp>
      <p:pic>
        <p:nvPicPr>
          <p:cNvPr id="9"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2410123"/>
          </a:xfrm>
          <a:prstGeom prst="rect">
            <a:avLst/>
          </a:prstGeom>
          <a:solidFill>
            <a:srgbClr val="0B0C23">
              <a:alpha val="75000"/>
            </a:srgbClr>
          </a:solidFill>
          <a:ln w="9644">
            <a:solidFill>
              <a:srgbClr val="FFFFFF">
                <a:alpha val="16000"/>
              </a:srgbClr>
            </a:solidFill>
            <a:prstDash val="solid"/>
          </a:ln>
        </p:spPr>
      </p:sp>
      <p:sp>
        <p:nvSpPr>
          <p:cNvPr id="4" name="Text 1"/>
          <p:cNvSpPr/>
          <p:nvPr/>
        </p:nvSpPr>
        <p:spPr>
          <a:xfrm>
            <a:off x="4031575" y="427673"/>
            <a:ext cx="4655820" cy="486013"/>
          </a:xfrm>
          <a:prstGeom prst="rect">
            <a:avLst/>
          </a:prstGeom>
          <a:noFill/>
          <a:ln/>
        </p:spPr>
        <p:txBody>
          <a:bodyPr wrap="none" rtlCol="0" anchor="t"/>
          <a:lstStyle/>
          <a:p>
            <a:pPr marL="0" indent="0" algn="l">
              <a:lnSpc>
                <a:spcPts val="3827"/>
              </a:lnSpc>
              <a:buNone/>
            </a:pPr>
            <a:r>
              <a:rPr lang="en-US" sz="3062" dirty="0">
                <a:solidFill>
                  <a:srgbClr val="C6BFEE"/>
                </a:solidFill>
                <a:latin typeface="Prompt" pitchFamily="34" charset="0"/>
                <a:ea typeface="Prompt" pitchFamily="34" charset="-122"/>
                <a:cs typeface="Prompt" pitchFamily="34" charset="-120"/>
              </a:rPr>
              <a:t>                  Strategies….</a:t>
            </a:r>
            <a:endParaRPr lang="en-US" sz="3062" dirty="0"/>
          </a:p>
        </p:txBody>
      </p:sp>
      <p:sp>
        <p:nvSpPr>
          <p:cNvPr id="5" name="Text 2"/>
          <p:cNvSpPr/>
          <p:nvPr/>
        </p:nvSpPr>
        <p:spPr>
          <a:xfrm>
            <a:off x="4031575" y="1224677"/>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Creative learning style</a:t>
            </a:r>
            <a:endParaRPr lang="en-US" sz="1531" dirty="0"/>
          </a:p>
        </p:txBody>
      </p:sp>
      <p:sp>
        <p:nvSpPr>
          <p:cNvPr id="6" name="Text 3"/>
          <p:cNvSpPr/>
          <p:nvPr/>
        </p:nvSpPr>
        <p:spPr>
          <a:xfrm>
            <a:off x="4031575" y="1710571"/>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OTHER USE  </a:t>
            </a:r>
            <a:r>
              <a:rPr lang="en-US" sz="1225" dirty="0">
                <a:solidFill>
                  <a:srgbClr val="DAD8E9"/>
                </a:solidFill>
                <a:latin typeface="Mukta" pitchFamily="34" charset="0"/>
                <a:ea typeface="Mukta" pitchFamily="34" charset="-122"/>
                <a:cs typeface="Mukta" pitchFamily="34" charset="-120"/>
              </a:rPr>
              <a:t>New options? Modified? What other ideas? </a:t>
            </a:r>
            <a:endParaRPr lang="en-US" sz="1225" dirty="0"/>
          </a:p>
        </p:txBody>
      </p:sp>
      <p:sp>
        <p:nvSpPr>
          <p:cNvPr id="7" name="Text 4"/>
          <p:cNvSpPr/>
          <p:nvPr/>
        </p:nvSpPr>
        <p:spPr>
          <a:xfrm>
            <a:off x="4031575" y="2134195"/>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CHANGE</a:t>
            </a:r>
            <a:r>
              <a:rPr lang="en-US" sz="1225" dirty="0">
                <a:solidFill>
                  <a:srgbClr val="DAD8E9"/>
                </a:solidFill>
                <a:latin typeface="Mukta" pitchFamily="34" charset="0"/>
                <a:ea typeface="Mukta" pitchFamily="34" charset="-122"/>
                <a:cs typeface="Mukta" pitchFamily="34" charset="-120"/>
              </a:rPr>
              <a:t>  Turn around? Change meaning, color, motion, sound, names, forms ? Other changes?</a:t>
            </a:r>
            <a:endParaRPr lang="en-US" sz="1225" dirty="0"/>
          </a:p>
        </p:txBody>
      </p:sp>
      <p:sp>
        <p:nvSpPr>
          <p:cNvPr id="8" name="Text 5"/>
          <p:cNvSpPr/>
          <p:nvPr/>
        </p:nvSpPr>
        <p:spPr>
          <a:xfrm>
            <a:off x="4031575" y="2557820"/>
            <a:ext cx="6567130" cy="746165"/>
          </a:xfrm>
          <a:prstGeom prst="rect">
            <a:avLst/>
          </a:prstGeom>
          <a:noFill/>
          <a:ln/>
        </p:spPr>
        <p:txBody>
          <a:bodyPr wrap="squar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 </a:t>
            </a:r>
            <a:r>
              <a:rPr lang="en-US" sz="1225" b="1" dirty="0">
                <a:solidFill>
                  <a:srgbClr val="DAD8E9"/>
                </a:solidFill>
                <a:latin typeface="Mukta" pitchFamily="34" charset="0"/>
                <a:ea typeface="Mukta" pitchFamily="34" charset="-122"/>
                <a:cs typeface="Mukta" pitchFamily="34" charset="-120"/>
              </a:rPr>
              <a:t>INCREASE </a:t>
            </a:r>
            <a:r>
              <a:rPr lang="en-US" sz="1225" dirty="0">
                <a:solidFill>
                  <a:srgbClr val="DAD8E9"/>
                </a:solidFill>
                <a:latin typeface="Mukta" pitchFamily="34" charset="0"/>
                <a:ea typeface="Mukta" pitchFamily="34" charset="-122"/>
                <a:cs typeface="Mukta" pitchFamily="34" charset="-120"/>
              </a:rPr>
              <a:t> What to add? More what? Greater frequency? Harder? Higher? Longer? Additional content? Doubling? Multiplying? Exaggeration? Smaller? More compact? Minimized? Lowered? Short? Reduce weight? Drain - eliminated? Divide?</a:t>
            </a:r>
            <a:endParaRPr lang="en-US" sz="1225" dirty="0"/>
          </a:p>
        </p:txBody>
      </p:sp>
      <p:sp>
        <p:nvSpPr>
          <p:cNvPr id="9" name="Text 6"/>
          <p:cNvSpPr/>
          <p:nvPr/>
        </p:nvSpPr>
        <p:spPr>
          <a:xfrm>
            <a:off x="4031575" y="3478887"/>
            <a:ext cx="6567130" cy="497443"/>
          </a:xfrm>
          <a:prstGeom prst="rect">
            <a:avLst/>
          </a:prstGeom>
          <a:noFill/>
          <a:ln/>
        </p:spPr>
        <p:txBody>
          <a:bodyPr wrap="square" rtlCol="0" anchor="t"/>
          <a:lstStyle/>
          <a:p>
            <a:pPr marL="0" indent="0">
              <a:lnSpc>
                <a:spcPts val="1960"/>
              </a:lnSpc>
              <a:buNone/>
            </a:pPr>
            <a:r>
              <a:rPr lang="en-US" sz="1225" dirty="0">
                <a:solidFill>
                  <a:srgbClr val="DAD8E9"/>
                </a:solidFill>
                <a:latin typeface="Mukta" pitchFamily="34" charset="0"/>
                <a:ea typeface="Mukta" pitchFamily="34" charset="-122"/>
                <a:cs typeface="Mukta" pitchFamily="34" charset="-120"/>
              </a:rPr>
              <a:t> </a:t>
            </a:r>
            <a:r>
              <a:rPr lang="en-US" sz="1225" b="1" dirty="0">
                <a:solidFill>
                  <a:srgbClr val="DAD8E9"/>
                </a:solidFill>
                <a:latin typeface="Mukta" pitchFamily="34" charset="0"/>
                <a:ea typeface="Mukta" pitchFamily="34" charset="-122"/>
                <a:cs typeface="Mukta" pitchFamily="34" charset="-120"/>
              </a:rPr>
              <a:t>REPLACE</a:t>
            </a:r>
            <a:r>
              <a:rPr lang="en-US" sz="1225" dirty="0">
                <a:solidFill>
                  <a:srgbClr val="DAD8E9"/>
                </a:solidFill>
                <a:latin typeface="Mukta" pitchFamily="34" charset="0"/>
                <a:ea typeface="Mukta" pitchFamily="34" charset="-122"/>
                <a:cs typeface="Mukta" pitchFamily="34" charset="-120"/>
              </a:rPr>
              <a:t>. What instead? Other ingredients? Another material? Another process? A different approach? Another tone or voice? </a:t>
            </a:r>
            <a:endParaRPr lang="en-US" sz="1225" dirty="0"/>
          </a:p>
        </p:txBody>
      </p:sp>
      <p:sp>
        <p:nvSpPr>
          <p:cNvPr id="10" name="Text 7"/>
          <p:cNvSpPr/>
          <p:nvPr/>
        </p:nvSpPr>
        <p:spPr>
          <a:xfrm>
            <a:off x="4031575" y="4151233"/>
            <a:ext cx="6567130" cy="497443"/>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TRANSFORM</a:t>
            </a:r>
            <a:r>
              <a:rPr lang="en-US" sz="1225" dirty="0">
                <a:solidFill>
                  <a:srgbClr val="DAD8E9"/>
                </a:solidFill>
                <a:latin typeface="Mukta" pitchFamily="34" charset="0"/>
                <a:ea typeface="Mukta" pitchFamily="34" charset="-122"/>
                <a:cs typeface="Mukta" pitchFamily="34" charset="-120"/>
              </a:rPr>
              <a:t> Replace components? Different appearance? A different sequence? Replacing the cause of the result? </a:t>
            </a:r>
            <a:endParaRPr lang="en-US" sz="1225" dirty="0"/>
          </a:p>
        </p:txBody>
      </p:sp>
      <p:sp>
        <p:nvSpPr>
          <p:cNvPr id="11" name="Text 8"/>
          <p:cNvSpPr/>
          <p:nvPr/>
        </p:nvSpPr>
        <p:spPr>
          <a:xfrm>
            <a:off x="4031575" y="4823579"/>
            <a:ext cx="6567130" cy="497443"/>
          </a:xfrm>
          <a:prstGeom prst="rect">
            <a:avLst/>
          </a:prstGeom>
          <a:noFill/>
          <a:ln/>
        </p:spPr>
        <p:txBody>
          <a:bodyPr wrap="squar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RETURN</a:t>
            </a:r>
            <a:r>
              <a:rPr lang="en-US" sz="1225" dirty="0">
                <a:solidFill>
                  <a:srgbClr val="DAD8E9"/>
                </a:solidFill>
                <a:latin typeface="Mukta" pitchFamily="34" charset="0"/>
                <a:ea typeface="Mukta" pitchFamily="34" charset="-122"/>
                <a:cs typeface="Mukta" pitchFamily="34" charset="-120"/>
              </a:rPr>
              <a:t> Replace the negative with the positive, or vice versa? What about conflicts? Replace the starting point? To change the application? See the other side? What about taste, composition, aroma, assortment ? </a:t>
            </a:r>
            <a:endParaRPr lang="en-US" sz="1225" dirty="0"/>
          </a:p>
        </p:txBody>
      </p:sp>
      <p:sp>
        <p:nvSpPr>
          <p:cNvPr id="12" name="Text 9"/>
          <p:cNvSpPr/>
          <p:nvPr/>
        </p:nvSpPr>
        <p:spPr>
          <a:xfrm>
            <a:off x="4031575" y="5495925"/>
            <a:ext cx="6567130" cy="248722"/>
          </a:xfrm>
          <a:prstGeom prst="rect">
            <a:avLst/>
          </a:prstGeom>
          <a:noFill/>
          <a:ln/>
        </p:spPr>
        <p:txBody>
          <a:bodyPr wrap="none" rtlCol="0" anchor="t"/>
          <a:lstStyle/>
          <a:p>
            <a:pPr marL="0" indent="0">
              <a:lnSpc>
                <a:spcPts val="1960"/>
              </a:lnSpc>
              <a:buNone/>
            </a:pPr>
            <a:r>
              <a:rPr lang="en-US" sz="1225" b="1" dirty="0">
                <a:solidFill>
                  <a:srgbClr val="DAD8E9"/>
                </a:solidFill>
                <a:latin typeface="Mukta" pitchFamily="34" charset="0"/>
                <a:ea typeface="Mukta" pitchFamily="34" charset="-122"/>
                <a:cs typeface="Mukta" pitchFamily="34" charset="-120"/>
              </a:rPr>
              <a:t>COMBINING</a:t>
            </a:r>
            <a:r>
              <a:rPr lang="en-US" sz="1225" dirty="0">
                <a:solidFill>
                  <a:srgbClr val="DAD8E9"/>
                </a:solidFill>
                <a:latin typeface="Mukta" pitchFamily="34" charset="0"/>
                <a:ea typeface="Mukta" pitchFamily="34" charset="-122"/>
                <a:cs typeface="Mukta" pitchFamily="34" charset="-120"/>
              </a:rPr>
              <a:t> Combining units? Combining purposes or ideas?</a:t>
            </a:r>
            <a:endParaRPr lang="en-US" sz="1225" dirty="0"/>
          </a:p>
        </p:txBody>
      </p:sp>
      <p:sp>
        <p:nvSpPr>
          <p:cNvPr id="13" name="Text 10"/>
          <p:cNvSpPr/>
          <p:nvPr/>
        </p:nvSpPr>
        <p:spPr>
          <a:xfrm>
            <a:off x="4031575" y="5919549"/>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Inquiry-based Learning</a:t>
            </a:r>
            <a:endParaRPr lang="en-US" sz="1531" dirty="0"/>
          </a:p>
        </p:txBody>
      </p:sp>
      <p:sp>
        <p:nvSpPr>
          <p:cNvPr id="14" name="Text 11"/>
          <p:cNvSpPr/>
          <p:nvPr/>
        </p:nvSpPr>
        <p:spPr>
          <a:xfrm>
            <a:off x="4280297" y="6405443"/>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open-ended investigations that lack a single correct answer</a:t>
            </a:r>
            <a:endParaRPr lang="en-US" sz="1225" dirty="0"/>
          </a:p>
        </p:txBody>
      </p:sp>
      <p:sp>
        <p:nvSpPr>
          <p:cNvPr id="15" name="Text 12"/>
          <p:cNvSpPr/>
          <p:nvPr/>
        </p:nvSpPr>
        <p:spPr>
          <a:xfrm>
            <a:off x="4280297" y="6716316"/>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they enjoy the challenge of exploring various possibilities</a:t>
            </a:r>
            <a:endParaRPr lang="en-US" sz="1225" dirty="0"/>
          </a:p>
        </p:txBody>
      </p:sp>
      <p:sp>
        <p:nvSpPr>
          <p:cNvPr id="16" name="Text 13"/>
          <p:cNvSpPr/>
          <p:nvPr/>
        </p:nvSpPr>
        <p:spPr>
          <a:xfrm>
            <a:off x="4031575" y="7139940"/>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Interdisciplinary Approaches</a:t>
            </a:r>
            <a:endParaRPr lang="en-US" sz="1531" dirty="0"/>
          </a:p>
        </p:txBody>
      </p:sp>
      <p:sp>
        <p:nvSpPr>
          <p:cNvPr id="17" name="Text 14"/>
          <p:cNvSpPr/>
          <p:nvPr/>
        </p:nvSpPr>
        <p:spPr>
          <a:xfrm>
            <a:off x="4280297" y="7625834"/>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a strong aptitude for integrating different academic disciplines into a single study or project</a:t>
            </a:r>
            <a:endParaRPr lang="en-US" sz="1225" dirty="0"/>
          </a:p>
        </p:txBody>
      </p:sp>
      <p:sp>
        <p:nvSpPr>
          <p:cNvPr id="18" name="Text 15"/>
          <p:cNvSpPr/>
          <p:nvPr/>
        </p:nvSpPr>
        <p:spPr>
          <a:xfrm>
            <a:off x="4280297" y="7936706"/>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 excel at synthesizing and analyzing information from multiple fields</a:t>
            </a:r>
            <a:endParaRPr lang="en-US" sz="1225" dirty="0"/>
          </a:p>
        </p:txBody>
      </p:sp>
      <p:sp>
        <p:nvSpPr>
          <p:cNvPr id="19" name="Text 16"/>
          <p:cNvSpPr/>
          <p:nvPr/>
        </p:nvSpPr>
        <p:spPr>
          <a:xfrm>
            <a:off x="4031575" y="8360331"/>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Complexity</a:t>
            </a:r>
            <a:endParaRPr lang="en-US" sz="1531" dirty="0"/>
          </a:p>
        </p:txBody>
      </p:sp>
      <p:sp>
        <p:nvSpPr>
          <p:cNvPr id="20" name="Text 17"/>
          <p:cNvSpPr/>
          <p:nvPr/>
        </p:nvSpPr>
        <p:spPr>
          <a:xfrm>
            <a:off x="4280297" y="8846225"/>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lesson plans that foster deep exploration</a:t>
            </a:r>
            <a:endParaRPr lang="en-US" sz="1225" dirty="0"/>
          </a:p>
        </p:txBody>
      </p:sp>
      <p:sp>
        <p:nvSpPr>
          <p:cNvPr id="21" name="Text 18"/>
          <p:cNvSpPr/>
          <p:nvPr/>
        </p:nvSpPr>
        <p:spPr>
          <a:xfrm>
            <a:off x="4280297" y="9157097"/>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excel at understanding cause-and-effect relationships </a:t>
            </a:r>
            <a:endParaRPr lang="en-US" sz="1225" dirty="0"/>
          </a:p>
        </p:txBody>
      </p:sp>
      <p:sp>
        <p:nvSpPr>
          <p:cNvPr id="22" name="Text 19"/>
          <p:cNvSpPr/>
          <p:nvPr/>
        </p:nvSpPr>
        <p:spPr>
          <a:xfrm>
            <a:off x="4280297" y="9467969"/>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skilled at analyzing multiple variables from different perspectives</a:t>
            </a:r>
            <a:endParaRPr lang="en-US" sz="1225" dirty="0"/>
          </a:p>
        </p:txBody>
      </p:sp>
      <p:sp>
        <p:nvSpPr>
          <p:cNvPr id="23" name="Text 20"/>
          <p:cNvSpPr/>
          <p:nvPr/>
        </p:nvSpPr>
        <p:spPr>
          <a:xfrm>
            <a:off x="4031575" y="9891593"/>
            <a:ext cx="6567130" cy="310991"/>
          </a:xfrm>
          <a:prstGeom prst="rect">
            <a:avLst/>
          </a:prstGeom>
          <a:noFill/>
          <a:ln/>
        </p:spPr>
        <p:txBody>
          <a:bodyPr wrap="none" rtlCol="0" anchor="t"/>
          <a:lstStyle/>
          <a:p>
            <a:pPr marL="0" indent="0">
              <a:lnSpc>
                <a:spcPts val="2449"/>
              </a:lnSpc>
              <a:buNone/>
            </a:pPr>
            <a:r>
              <a:rPr lang="en-US" sz="1531" b="1" dirty="0">
                <a:solidFill>
                  <a:srgbClr val="DAD8E9"/>
                </a:solidFill>
                <a:latin typeface="Mukta" pitchFamily="34" charset="0"/>
                <a:ea typeface="Mukta" pitchFamily="34" charset="-122"/>
                <a:cs typeface="Mukta" pitchFamily="34" charset="-120"/>
              </a:rPr>
              <a:t>Appropriate Differentiation</a:t>
            </a:r>
            <a:endParaRPr lang="en-US" sz="1531" dirty="0"/>
          </a:p>
        </p:txBody>
      </p:sp>
      <p:sp>
        <p:nvSpPr>
          <p:cNvPr id="24" name="Text 21"/>
          <p:cNvSpPr/>
          <p:nvPr/>
        </p:nvSpPr>
        <p:spPr>
          <a:xfrm>
            <a:off x="4280297" y="10377488"/>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essential to meet their unique learning needs and encourage their full potential</a:t>
            </a:r>
            <a:endParaRPr lang="en-US" sz="1225" dirty="0"/>
          </a:p>
        </p:txBody>
      </p:sp>
      <p:sp>
        <p:nvSpPr>
          <p:cNvPr id="25" name="Text 22"/>
          <p:cNvSpPr/>
          <p:nvPr/>
        </p:nvSpPr>
        <p:spPr>
          <a:xfrm>
            <a:off x="4280297" y="10688360"/>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opportunities for independent research, creative projects, or real-world applications </a:t>
            </a:r>
            <a:endParaRPr lang="en-US" sz="1225" dirty="0"/>
          </a:p>
        </p:txBody>
      </p:sp>
      <p:sp>
        <p:nvSpPr>
          <p:cNvPr id="26" name="Text 23"/>
          <p:cNvSpPr/>
          <p:nvPr/>
        </p:nvSpPr>
        <p:spPr>
          <a:xfrm>
            <a:off x="4280297" y="10999232"/>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flexibility in the assignment format and assessment methods</a:t>
            </a:r>
            <a:endParaRPr lang="en-US" sz="1225" dirty="0"/>
          </a:p>
        </p:txBody>
      </p:sp>
      <p:sp>
        <p:nvSpPr>
          <p:cNvPr id="27" name="Text 24"/>
          <p:cNvSpPr/>
          <p:nvPr/>
        </p:nvSpPr>
        <p:spPr>
          <a:xfrm>
            <a:off x="4280297" y="11310104"/>
            <a:ext cx="6318409" cy="248722"/>
          </a:xfrm>
          <a:prstGeom prst="rect">
            <a:avLst/>
          </a:prstGeom>
          <a:noFill/>
          <a:ln/>
        </p:spPr>
        <p:txBody>
          <a:bodyPr wrap="none" rtlCol="0" anchor="t"/>
          <a:lstStyle/>
          <a:p>
            <a:pPr marL="342900" indent="-342900" algn="l">
              <a:lnSpc>
                <a:spcPts val="1960"/>
              </a:lnSpc>
              <a:buSzPct val="100000"/>
              <a:buChar char="•"/>
            </a:pPr>
            <a:r>
              <a:rPr lang="en-US" sz="1225" dirty="0">
                <a:solidFill>
                  <a:srgbClr val="DAD8E9"/>
                </a:solidFill>
                <a:latin typeface="Mukta" pitchFamily="34" charset="0"/>
                <a:ea typeface="Mukta" pitchFamily="34" charset="-122"/>
                <a:cs typeface="Mukta" pitchFamily="34" charset="-120"/>
              </a:rPr>
              <a:t>digital technologies  to facilitate  students' self-regulated learning skills and  autonomy</a:t>
            </a:r>
            <a:endParaRPr lang="en-US" sz="1225" dirty="0"/>
          </a:p>
        </p:txBody>
      </p:sp>
      <p:sp>
        <p:nvSpPr>
          <p:cNvPr id="28" name="Text 25"/>
          <p:cNvSpPr/>
          <p:nvPr/>
        </p:nvSpPr>
        <p:spPr>
          <a:xfrm>
            <a:off x="4031575" y="11733728"/>
            <a:ext cx="6567130" cy="248722"/>
          </a:xfrm>
          <a:prstGeom prst="rect">
            <a:avLst/>
          </a:prstGeom>
          <a:noFill/>
          <a:ln/>
        </p:spPr>
        <p:txBody>
          <a:bodyPr wrap="none" rtlCol="0" anchor="t"/>
          <a:lstStyle/>
          <a:p>
            <a:pPr marL="0" indent="0">
              <a:lnSpc>
                <a:spcPts val="1960"/>
              </a:lnSpc>
              <a:buNone/>
            </a:pPr>
            <a:endParaRPr lang="en-US" sz="1225" dirty="0"/>
          </a:p>
        </p:txBody>
      </p:sp>
      <p:pic>
        <p:nvPicPr>
          <p:cNvPr id="29"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2645</Words>
  <Application>Microsoft Office PowerPoint</Application>
  <PresentationFormat>Custom</PresentationFormat>
  <Paragraphs>333</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Korisnik</cp:lastModifiedBy>
  <cp:revision>18</cp:revision>
  <dcterms:created xsi:type="dcterms:W3CDTF">2023-10-27T07:07:50Z</dcterms:created>
  <dcterms:modified xsi:type="dcterms:W3CDTF">2025-04-19T08:33:12Z</dcterms:modified>
</cp:coreProperties>
</file>