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7"/>
  </p:notesMasterIdLst>
  <p:sldIdLst>
    <p:sldId id="345" r:id="rId2"/>
    <p:sldId id="377" r:id="rId3"/>
    <p:sldId id="408" r:id="rId4"/>
    <p:sldId id="346" r:id="rId5"/>
    <p:sldId id="347" r:id="rId6"/>
    <p:sldId id="348" r:id="rId7"/>
    <p:sldId id="356" r:id="rId8"/>
    <p:sldId id="407" r:id="rId9"/>
    <p:sldId id="406" r:id="rId10"/>
    <p:sldId id="392" r:id="rId11"/>
    <p:sldId id="400" r:id="rId12"/>
    <p:sldId id="397" r:id="rId13"/>
    <p:sldId id="393" r:id="rId14"/>
    <p:sldId id="390" r:id="rId15"/>
    <p:sldId id="386" r:id="rId16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000066"/>
    <a:srgbClr val="FFFFFF"/>
    <a:srgbClr val="1D1D1D"/>
    <a:srgbClr val="003399"/>
    <a:srgbClr val="EAEAEA"/>
    <a:srgbClr val="0033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05" autoAdjust="0"/>
    <p:restoredTop sz="94505" autoAdjust="0"/>
  </p:normalViewPr>
  <p:slideViewPr>
    <p:cSldViewPr>
      <p:cViewPr>
        <p:scale>
          <a:sx n="75" d="100"/>
          <a:sy n="75" d="100"/>
        </p:scale>
        <p:origin x="-192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46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42EC4E-8F79-47E2-9C76-5DC46706FACC}" type="doc">
      <dgm:prSet loTypeId="urn:microsoft.com/office/officeart/2005/8/layout/radial5" loCatId="cycle" qsTypeId="urn:microsoft.com/office/officeart/2005/8/quickstyle/simple1#1" qsCatId="simple" csTypeId="urn:microsoft.com/office/officeart/2005/8/colors/colorful1#1" csCatId="colorful" phldr="1"/>
      <dgm:spPr/>
      <dgm:t>
        <a:bodyPr/>
        <a:lstStyle/>
        <a:p>
          <a:endParaRPr lang="hr-HR"/>
        </a:p>
      </dgm:t>
    </dgm:pt>
    <dgm:pt modelId="{408D0FA7-B1C2-404D-95A8-F097AC8B038A}">
      <dgm:prSet phldrT="[Text]" custT="1"/>
      <dgm:spPr/>
      <dgm:t>
        <a:bodyPr/>
        <a:lstStyle/>
        <a:p>
          <a:r>
            <a:rPr lang="hr-HR" sz="1800" b="1" smtClean="0">
              <a:latin typeface="Georgia" pitchFamily="18" charset="0"/>
            </a:rPr>
            <a:t>KURIKULUM</a:t>
          </a:r>
          <a:endParaRPr lang="hr-HR" sz="1800" b="1" dirty="0">
            <a:latin typeface="Georgia" pitchFamily="18" charset="0"/>
          </a:endParaRPr>
        </a:p>
      </dgm:t>
    </dgm:pt>
    <dgm:pt modelId="{0940F4C0-FBEB-476D-B827-79829D56B968}" type="parTrans" cxnId="{8EB6B85C-451C-466B-BD05-EFE8F1FF8F6E}">
      <dgm:prSet/>
      <dgm:spPr/>
      <dgm:t>
        <a:bodyPr/>
        <a:lstStyle/>
        <a:p>
          <a:endParaRPr lang="hr-HR"/>
        </a:p>
      </dgm:t>
    </dgm:pt>
    <dgm:pt modelId="{4344C97B-211F-4601-A4A6-5BB9F2DC65D2}" type="sibTrans" cxnId="{8EB6B85C-451C-466B-BD05-EFE8F1FF8F6E}">
      <dgm:prSet/>
      <dgm:spPr/>
      <dgm:t>
        <a:bodyPr/>
        <a:lstStyle/>
        <a:p>
          <a:endParaRPr lang="hr-HR"/>
        </a:p>
      </dgm:t>
    </dgm:pt>
    <dgm:pt modelId="{4A337C85-6DA1-4C7B-BCFB-33FEFA17D879}">
      <dgm:prSet phldrT="[Text]" custT="1"/>
      <dgm:spPr/>
      <dgm:t>
        <a:bodyPr/>
        <a:lstStyle/>
        <a:p>
          <a:r>
            <a:rPr lang="hr-HR" sz="1600" smtClean="0">
              <a:latin typeface="Georgia" pitchFamily="18" charset="0"/>
            </a:rPr>
            <a:t>Živjeti zdravo </a:t>
          </a:r>
          <a:endParaRPr lang="hr-HR" sz="1600" dirty="0">
            <a:latin typeface="Georgia" pitchFamily="18" charset="0"/>
          </a:endParaRPr>
        </a:p>
      </dgm:t>
    </dgm:pt>
    <dgm:pt modelId="{A75B7E3A-6B09-4F89-8016-2E27F58D1411}" type="parTrans" cxnId="{19094315-E30E-47F8-958E-C79B5028FD32}">
      <dgm:prSet/>
      <dgm:spPr/>
      <dgm:t>
        <a:bodyPr/>
        <a:lstStyle/>
        <a:p>
          <a:endParaRPr lang="hr-HR"/>
        </a:p>
      </dgm:t>
    </dgm:pt>
    <dgm:pt modelId="{7E443E41-8597-4BC4-AE3A-A3EF0F050B9D}" type="sibTrans" cxnId="{19094315-E30E-47F8-958E-C79B5028FD32}">
      <dgm:prSet/>
      <dgm:spPr/>
      <dgm:t>
        <a:bodyPr/>
        <a:lstStyle/>
        <a:p>
          <a:endParaRPr lang="hr-HR"/>
        </a:p>
      </dgm:t>
    </dgm:pt>
    <dgm:pt modelId="{D7830CC5-6597-46E8-98D8-74785A057626}">
      <dgm:prSet phldrT="[Text]" custT="1"/>
      <dgm:spPr/>
      <dgm:t>
        <a:bodyPr/>
        <a:lstStyle/>
        <a:p>
          <a:r>
            <a:rPr lang="hr-HR" sz="1400" dirty="0" smtClean="0">
              <a:latin typeface="Georgia" pitchFamily="18" charset="0"/>
            </a:rPr>
            <a:t>Spolna/rodna ravnopravnost i odgovorno spolno ponašanje </a:t>
          </a:r>
          <a:endParaRPr lang="hr-HR" sz="1400" dirty="0">
            <a:latin typeface="Georgia" pitchFamily="18" charset="0"/>
          </a:endParaRPr>
        </a:p>
      </dgm:t>
    </dgm:pt>
    <dgm:pt modelId="{7269FF40-0C4A-464F-B981-B583F0A2515B}" type="parTrans" cxnId="{9A689850-BB19-4A7D-9207-1DA94EA7215E}">
      <dgm:prSet/>
      <dgm:spPr/>
      <dgm:t>
        <a:bodyPr/>
        <a:lstStyle/>
        <a:p>
          <a:endParaRPr lang="hr-HR"/>
        </a:p>
      </dgm:t>
    </dgm:pt>
    <dgm:pt modelId="{3A76261A-F03D-4D3F-8C0B-3F08AB50A1AA}" type="sibTrans" cxnId="{9A689850-BB19-4A7D-9207-1DA94EA7215E}">
      <dgm:prSet/>
      <dgm:spPr/>
      <dgm:t>
        <a:bodyPr/>
        <a:lstStyle/>
        <a:p>
          <a:endParaRPr lang="hr-HR"/>
        </a:p>
      </dgm:t>
    </dgm:pt>
    <dgm:pt modelId="{49C7D9A5-C107-46B9-9397-80F80C4D8FDE}">
      <dgm:prSet phldrT="[Text]" custT="1"/>
      <dgm:spPr/>
      <dgm:t>
        <a:bodyPr/>
        <a:lstStyle/>
        <a:p>
          <a:r>
            <a:rPr lang="hr-HR" sz="1600" smtClean="0">
              <a:latin typeface="Georgia" pitchFamily="18" charset="0"/>
            </a:rPr>
            <a:t>Prevencija nasilničkog ponašanja </a:t>
          </a:r>
          <a:endParaRPr lang="hr-HR" sz="1600" dirty="0">
            <a:latin typeface="Georgia" pitchFamily="18" charset="0"/>
          </a:endParaRPr>
        </a:p>
      </dgm:t>
    </dgm:pt>
    <dgm:pt modelId="{12360191-FDC0-4864-A5CF-AF2DAD117D06}" type="parTrans" cxnId="{33158211-5483-4D4B-A45F-492DEFED1878}">
      <dgm:prSet/>
      <dgm:spPr/>
      <dgm:t>
        <a:bodyPr/>
        <a:lstStyle/>
        <a:p>
          <a:endParaRPr lang="hr-HR"/>
        </a:p>
      </dgm:t>
    </dgm:pt>
    <dgm:pt modelId="{F2E573EF-3FD2-4215-9CAD-B2C209688106}" type="sibTrans" cxnId="{33158211-5483-4D4B-A45F-492DEFED1878}">
      <dgm:prSet/>
      <dgm:spPr/>
      <dgm:t>
        <a:bodyPr/>
        <a:lstStyle/>
        <a:p>
          <a:endParaRPr lang="hr-HR"/>
        </a:p>
      </dgm:t>
    </dgm:pt>
    <dgm:pt modelId="{47E886E9-8D83-429C-B012-5904B19BD040}">
      <dgm:prSet phldrT="[Text]" custT="1"/>
      <dgm:spPr/>
      <dgm:t>
        <a:bodyPr/>
        <a:lstStyle/>
        <a:p>
          <a:r>
            <a:rPr lang="hr-HR" sz="1600" dirty="0" smtClean="0">
              <a:latin typeface="Georgia" pitchFamily="18" charset="0"/>
            </a:rPr>
            <a:t>Prevencija ovisnosti </a:t>
          </a:r>
          <a:endParaRPr lang="hr-HR" sz="1600" dirty="0">
            <a:latin typeface="Georgia" pitchFamily="18" charset="0"/>
          </a:endParaRPr>
        </a:p>
      </dgm:t>
    </dgm:pt>
    <dgm:pt modelId="{58BF1645-A88D-462C-A597-42C621BE0B65}" type="parTrans" cxnId="{C96EB8B3-769E-4D85-B7BC-D5AA565BEA8D}">
      <dgm:prSet/>
      <dgm:spPr/>
      <dgm:t>
        <a:bodyPr/>
        <a:lstStyle/>
        <a:p>
          <a:endParaRPr lang="hr-HR"/>
        </a:p>
      </dgm:t>
    </dgm:pt>
    <dgm:pt modelId="{EDB10FA6-30AC-487D-92CD-4DF005FFBFE5}" type="sibTrans" cxnId="{C96EB8B3-769E-4D85-B7BC-D5AA565BEA8D}">
      <dgm:prSet/>
      <dgm:spPr/>
      <dgm:t>
        <a:bodyPr/>
        <a:lstStyle/>
        <a:p>
          <a:endParaRPr lang="hr-HR"/>
        </a:p>
      </dgm:t>
    </dgm:pt>
    <dgm:pt modelId="{4040F0F6-9699-4DA1-AF5E-663ABBB9E007}" type="pres">
      <dgm:prSet presAssocID="{F342EC4E-8F79-47E2-9C76-5DC46706FAC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0601A5FC-FE5D-4A34-9ED9-9C5941044BE1}" type="pres">
      <dgm:prSet presAssocID="{408D0FA7-B1C2-404D-95A8-F097AC8B038A}" presName="centerShape" presStyleLbl="node0" presStyleIdx="0" presStyleCnt="1" custScaleX="225599" custLinFactNeighborX="-2551"/>
      <dgm:spPr/>
      <dgm:t>
        <a:bodyPr/>
        <a:lstStyle/>
        <a:p>
          <a:endParaRPr lang="hr-HR"/>
        </a:p>
      </dgm:t>
    </dgm:pt>
    <dgm:pt modelId="{982FE58F-12BA-4D52-A8D8-317C2838B0A7}" type="pres">
      <dgm:prSet presAssocID="{A75B7E3A-6B09-4F89-8016-2E27F58D1411}" presName="parTrans" presStyleLbl="sibTrans2D1" presStyleIdx="0" presStyleCnt="4" custScaleX="117244"/>
      <dgm:spPr/>
      <dgm:t>
        <a:bodyPr/>
        <a:lstStyle/>
        <a:p>
          <a:endParaRPr lang="hr-HR"/>
        </a:p>
      </dgm:t>
    </dgm:pt>
    <dgm:pt modelId="{4ACFAE16-9002-40DD-8D3B-4E858DA92CDD}" type="pres">
      <dgm:prSet presAssocID="{A75B7E3A-6B09-4F89-8016-2E27F58D1411}" presName="connectorText" presStyleLbl="sibTrans2D1" presStyleIdx="0" presStyleCnt="4"/>
      <dgm:spPr/>
      <dgm:t>
        <a:bodyPr/>
        <a:lstStyle/>
        <a:p>
          <a:endParaRPr lang="hr-HR"/>
        </a:p>
      </dgm:t>
    </dgm:pt>
    <dgm:pt modelId="{31BAD783-A1E9-4324-BCBF-7FB50A0D5917}" type="pres">
      <dgm:prSet presAssocID="{4A337C85-6DA1-4C7B-BCFB-33FEFA17D879}" presName="node" presStyleLbl="node1" presStyleIdx="0" presStyleCnt="4" custScaleX="196546" custRadScaleRad="9358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144DB1B-E7D6-4B2A-A67B-14314177DBC1}" type="pres">
      <dgm:prSet presAssocID="{7269FF40-0C4A-464F-B981-B583F0A2515B}" presName="parTrans" presStyleLbl="sibTrans2D1" presStyleIdx="1" presStyleCnt="4" custScaleX="155098"/>
      <dgm:spPr/>
      <dgm:t>
        <a:bodyPr/>
        <a:lstStyle/>
        <a:p>
          <a:endParaRPr lang="hr-HR"/>
        </a:p>
      </dgm:t>
    </dgm:pt>
    <dgm:pt modelId="{4418BDA1-8DA4-4A1F-82D8-64104C875B50}" type="pres">
      <dgm:prSet presAssocID="{7269FF40-0C4A-464F-B981-B583F0A2515B}" presName="connectorText" presStyleLbl="sibTrans2D1" presStyleIdx="1" presStyleCnt="4"/>
      <dgm:spPr/>
      <dgm:t>
        <a:bodyPr/>
        <a:lstStyle/>
        <a:p>
          <a:endParaRPr lang="hr-HR"/>
        </a:p>
      </dgm:t>
    </dgm:pt>
    <dgm:pt modelId="{5B5471BD-E89F-427C-B126-9134CDD89B17}" type="pres">
      <dgm:prSet presAssocID="{D7830CC5-6597-46E8-98D8-74785A057626}" presName="node" presStyleLbl="node1" presStyleIdx="1" presStyleCnt="4" custScaleX="204039" custRadScaleRad="17746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F30D000-921A-4286-BF8E-4E8904D93A9A}" type="pres">
      <dgm:prSet presAssocID="{12360191-FDC0-4864-A5CF-AF2DAD117D06}" presName="parTrans" presStyleLbl="sibTrans2D1" presStyleIdx="2" presStyleCnt="4" custScaleX="131042"/>
      <dgm:spPr/>
      <dgm:t>
        <a:bodyPr/>
        <a:lstStyle/>
        <a:p>
          <a:endParaRPr lang="hr-HR"/>
        </a:p>
      </dgm:t>
    </dgm:pt>
    <dgm:pt modelId="{EE6333F4-EE0D-4B88-9A59-4863D998ED0D}" type="pres">
      <dgm:prSet presAssocID="{12360191-FDC0-4864-A5CF-AF2DAD117D06}" presName="connectorText" presStyleLbl="sibTrans2D1" presStyleIdx="2" presStyleCnt="4"/>
      <dgm:spPr/>
      <dgm:t>
        <a:bodyPr/>
        <a:lstStyle/>
        <a:p>
          <a:endParaRPr lang="hr-HR"/>
        </a:p>
      </dgm:t>
    </dgm:pt>
    <dgm:pt modelId="{7B4B5E3F-1BD6-458D-AFDC-B159DFFC7948}" type="pres">
      <dgm:prSet presAssocID="{49C7D9A5-C107-46B9-9397-80F80C4D8FDE}" presName="node" presStyleLbl="node1" presStyleIdx="2" presStyleCnt="4" custScaleX="214518" custRadScaleRad="92584" custRadScaleInc="-128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1BDC79D-D015-42FE-A5AE-E2F1B6C0EBE0}" type="pres">
      <dgm:prSet presAssocID="{58BF1645-A88D-462C-A597-42C621BE0B65}" presName="parTrans" presStyleLbl="sibTrans2D1" presStyleIdx="3" presStyleCnt="4" custScaleX="166858"/>
      <dgm:spPr/>
      <dgm:t>
        <a:bodyPr/>
        <a:lstStyle/>
        <a:p>
          <a:endParaRPr lang="hr-HR"/>
        </a:p>
      </dgm:t>
    </dgm:pt>
    <dgm:pt modelId="{625BC89E-F66D-4F87-820A-E32A672506C3}" type="pres">
      <dgm:prSet presAssocID="{58BF1645-A88D-462C-A597-42C621BE0B65}" presName="connectorText" presStyleLbl="sibTrans2D1" presStyleIdx="3" presStyleCnt="4"/>
      <dgm:spPr/>
      <dgm:t>
        <a:bodyPr/>
        <a:lstStyle/>
        <a:p>
          <a:endParaRPr lang="hr-HR"/>
        </a:p>
      </dgm:t>
    </dgm:pt>
    <dgm:pt modelId="{DE41F357-26B3-47DC-991F-122C8A52D62E}" type="pres">
      <dgm:prSet presAssocID="{47E886E9-8D83-429C-B012-5904B19BD040}" presName="node" presStyleLbl="node1" presStyleIdx="3" presStyleCnt="4" custScaleX="208101" custRadScaleRad="18231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12522DA7-9098-45F2-81C0-72F69D203C44}" type="presOf" srcId="{7269FF40-0C4A-464F-B981-B583F0A2515B}" destId="{A144DB1B-E7D6-4B2A-A67B-14314177DBC1}" srcOrd="0" destOrd="0" presId="urn:microsoft.com/office/officeart/2005/8/layout/radial5"/>
    <dgm:cxn modelId="{005E4314-802D-481F-9298-15AD29E1CAAC}" type="presOf" srcId="{7269FF40-0C4A-464F-B981-B583F0A2515B}" destId="{4418BDA1-8DA4-4A1F-82D8-64104C875B50}" srcOrd="1" destOrd="0" presId="urn:microsoft.com/office/officeart/2005/8/layout/radial5"/>
    <dgm:cxn modelId="{8EB6B85C-451C-466B-BD05-EFE8F1FF8F6E}" srcId="{F342EC4E-8F79-47E2-9C76-5DC46706FACC}" destId="{408D0FA7-B1C2-404D-95A8-F097AC8B038A}" srcOrd="0" destOrd="0" parTransId="{0940F4C0-FBEB-476D-B827-79829D56B968}" sibTransId="{4344C97B-211F-4601-A4A6-5BB9F2DC65D2}"/>
    <dgm:cxn modelId="{D5770B89-05CA-4DA8-8F31-A08FBE7F9F6D}" type="presOf" srcId="{4A337C85-6DA1-4C7B-BCFB-33FEFA17D879}" destId="{31BAD783-A1E9-4324-BCBF-7FB50A0D5917}" srcOrd="0" destOrd="0" presId="urn:microsoft.com/office/officeart/2005/8/layout/radial5"/>
    <dgm:cxn modelId="{0EA42AEC-5EA9-4A16-A8D2-12CCE68AAA2A}" type="presOf" srcId="{47E886E9-8D83-429C-B012-5904B19BD040}" destId="{DE41F357-26B3-47DC-991F-122C8A52D62E}" srcOrd="0" destOrd="0" presId="urn:microsoft.com/office/officeart/2005/8/layout/radial5"/>
    <dgm:cxn modelId="{1B6FF108-C5ED-4302-9483-1A9883208FFB}" type="presOf" srcId="{12360191-FDC0-4864-A5CF-AF2DAD117D06}" destId="{AF30D000-921A-4286-BF8E-4E8904D93A9A}" srcOrd="0" destOrd="0" presId="urn:microsoft.com/office/officeart/2005/8/layout/radial5"/>
    <dgm:cxn modelId="{F670BCBF-57E0-4D64-A3BD-397A6D1D81F9}" type="presOf" srcId="{12360191-FDC0-4864-A5CF-AF2DAD117D06}" destId="{EE6333F4-EE0D-4B88-9A59-4863D998ED0D}" srcOrd="1" destOrd="0" presId="urn:microsoft.com/office/officeart/2005/8/layout/radial5"/>
    <dgm:cxn modelId="{C96EB8B3-769E-4D85-B7BC-D5AA565BEA8D}" srcId="{408D0FA7-B1C2-404D-95A8-F097AC8B038A}" destId="{47E886E9-8D83-429C-B012-5904B19BD040}" srcOrd="3" destOrd="0" parTransId="{58BF1645-A88D-462C-A597-42C621BE0B65}" sibTransId="{EDB10FA6-30AC-487D-92CD-4DF005FFBFE5}"/>
    <dgm:cxn modelId="{60E77105-CFDC-415B-8727-8F47818512C4}" type="presOf" srcId="{58BF1645-A88D-462C-A597-42C621BE0B65}" destId="{625BC89E-F66D-4F87-820A-E32A672506C3}" srcOrd="1" destOrd="0" presId="urn:microsoft.com/office/officeart/2005/8/layout/radial5"/>
    <dgm:cxn modelId="{19094315-E30E-47F8-958E-C79B5028FD32}" srcId="{408D0FA7-B1C2-404D-95A8-F097AC8B038A}" destId="{4A337C85-6DA1-4C7B-BCFB-33FEFA17D879}" srcOrd="0" destOrd="0" parTransId="{A75B7E3A-6B09-4F89-8016-2E27F58D1411}" sibTransId="{7E443E41-8597-4BC4-AE3A-A3EF0F050B9D}"/>
    <dgm:cxn modelId="{7EB7C9E8-8528-4AA9-A401-4F91A0BA6FF2}" type="presOf" srcId="{49C7D9A5-C107-46B9-9397-80F80C4D8FDE}" destId="{7B4B5E3F-1BD6-458D-AFDC-B159DFFC7948}" srcOrd="0" destOrd="0" presId="urn:microsoft.com/office/officeart/2005/8/layout/radial5"/>
    <dgm:cxn modelId="{306DDF22-9B6F-4DF0-96C0-029338C713F0}" type="presOf" srcId="{A75B7E3A-6B09-4F89-8016-2E27F58D1411}" destId="{982FE58F-12BA-4D52-A8D8-317C2838B0A7}" srcOrd="0" destOrd="0" presId="urn:microsoft.com/office/officeart/2005/8/layout/radial5"/>
    <dgm:cxn modelId="{5367E90E-6EA9-484A-B9B5-E982349C7C06}" type="presOf" srcId="{F342EC4E-8F79-47E2-9C76-5DC46706FACC}" destId="{4040F0F6-9699-4DA1-AF5E-663ABBB9E007}" srcOrd="0" destOrd="0" presId="urn:microsoft.com/office/officeart/2005/8/layout/radial5"/>
    <dgm:cxn modelId="{C6CE65B2-B82B-45A3-A21A-39563AE89BF1}" type="presOf" srcId="{A75B7E3A-6B09-4F89-8016-2E27F58D1411}" destId="{4ACFAE16-9002-40DD-8D3B-4E858DA92CDD}" srcOrd="1" destOrd="0" presId="urn:microsoft.com/office/officeart/2005/8/layout/radial5"/>
    <dgm:cxn modelId="{BCF47618-384B-4EF5-9ADF-5A23E0F07963}" type="presOf" srcId="{408D0FA7-B1C2-404D-95A8-F097AC8B038A}" destId="{0601A5FC-FE5D-4A34-9ED9-9C5941044BE1}" srcOrd="0" destOrd="0" presId="urn:microsoft.com/office/officeart/2005/8/layout/radial5"/>
    <dgm:cxn modelId="{9A689850-BB19-4A7D-9207-1DA94EA7215E}" srcId="{408D0FA7-B1C2-404D-95A8-F097AC8B038A}" destId="{D7830CC5-6597-46E8-98D8-74785A057626}" srcOrd="1" destOrd="0" parTransId="{7269FF40-0C4A-464F-B981-B583F0A2515B}" sibTransId="{3A76261A-F03D-4D3F-8C0B-3F08AB50A1AA}"/>
    <dgm:cxn modelId="{33158211-5483-4D4B-A45F-492DEFED1878}" srcId="{408D0FA7-B1C2-404D-95A8-F097AC8B038A}" destId="{49C7D9A5-C107-46B9-9397-80F80C4D8FDE}" srcOrd="2" destOrd="0" parTransId="{12360191-FDC0-4864-A5CF-AF2DAD117D06}" sibTransId="{F2E573EF-3FD2-4215-9CAD-B2C209688106}"/>
    <dgm:cxn modelId="{BB59186B-BE29-486D-B63D-3EE4B17FBF60}" type="presOf" srcId="{D7830CC5-6597-46E8-98D8-74785A057626}" destId="{5B5471BD-E89F-427C-B126-9134CDD89B17}" srcOrd="0" destOrd="0" presId="urn:microsoft.com/office/officeart/2005/8/layout/radial5"/>
    <dgm:cxn modelId="{7D961259-DA53-40C5-8312-C17E02D8BF69}" type="presOf" srcId="{58BF1645-A88D-462C-A597-42C621BE0B65}" destId="{11BDC79D-D015-42FE-A5AE-E2F1B6C0EBE0}" srcOrd="0" destOrd="0" presId="urn:microsoft.com/office/officeart/2005/8/layout/radial5"/>
    <dgm:cxn modelId="{8D3879D0-F24A-497C-8315-5E08F131B86F}" type="presParOf" srcId="{4040F0F6-9699-4DA1-AF5E-663ABBB9E007}" destId="{0601A5FC-FE5D-4A34-9ED9-9C5941044BE1}" srcOrd="0" destOrd="0" presId="urn:microsoft.com/office/officeart/2005/8/layout/radial5"/>
    <dgm:cxn modelId="{7AF37524-7722-4567-B524-BC170A8B7798}" type="presParOf" srcId="{4040F0F6-9699-4DA1-AF5E-663ABBB9E007}" destId="{982FE58F-12BA-4D52-A8D8-317C2838B0A7}" srcOrd="1" destOrd="0" presId="urn:microsoft.com/office/officeart/2005/8/layout/radial5"/>
    <dgm:cxn modelId="{B3CE4BFD-2FAE-41A7-9201-8BE239CDE3D0}" type="presParOf" srcId="{982FE58F-12BA-4D52-A8D8-317C2838B0A7}" destId="{4ACFAE16-9002-40DD-8D3B-4E858DA92CDD}" srcOrd="0" destOrd="0" presId="urn:microsoft.com/office/officeart/2005/8/layout/radial5"/>
    <dgm:cxn modelId="{034F4F1D-7D38-4C05-8ABF-A796C85C0F86}" type="presParOf" srcId="{4040F0F6-9699-4DA1-AF5E-663ABBB9E007}" destId="{31BAD783-A1E9-4324-BCBF-7FB50A0D5917}" srcOrd="2" destOrd="0" presId="urn:microsoft.com/office/officeart/2005/8/layout/radial5"/>
    <dgm:cxn modelId="{8BF849C8-555B-4F4F-8C93-9F6BDDAE3DF0}" type="presParOf" srcId="{4040F0F6-9699-4DA1-AF5E-663ABBB9E007}" destId="{A144DB1B-E7D6-4B2A-A67B-14314177DBC1}" srcOrd="3" destOrd="0" presId="urn:microsoft.com/office/officeart/2005/8/layout/radial5"/>
    <dgm:cxn modelId="{36FEDFA5-D505-4499-9908-F3448F9E9F65}" type="presParOf" srcId="{A144DB1B-E7D6-4B2A-A67B-14314177DBC1}" destId="{4418BDA1-8DA4-4A1F-82D8-64104C875B50}" srcOrd="0" destOrd="0" presId="urn:microsoft.com/office/officeart/2005/8/layout/radial5"/>
    <dgm:cxn modelId="{D04C1EF0-3BD2-4DC3-B5FA-4FD8C2D27575}" type="presParOf" srcId="{4040F0F6-9699-4DA1-AF5E-663ABBB9E007}" destId="{5B5471BD-E89F-427C-B126-9134CDD89B17}" srcOrd="4" destOrd="0" presId="urn:microsoft.com/office/officeart/2005/8/layout/radial5"/>
    <dgm:cxn modelId="{7E1B8102-8166-4B75-B6DA-B63FC89A01DB}" type="presParOf" srcId="{4040F0F6-9699-4DA1-AF5E-663ABBB9E007}" destId="{AF30D000-921A-4286-BF8E-4E8904D93A9A}" srcOrd="5" destOrd="0" presId="urn:microsoft.com/office/officeart/2005/8/layout/radial5"/>
    <dgm:cxn modelId="{46543AE1-C35A-4F94-BB20-AE274C8A7160}" type="presParOf" srcId="{AF30D000-921A-4286-BF8E-4E8904D93A9A}" destId="{EE6333F4-EE0D-4B88-9A59-4863D998ED0D}" srcOrd="0" destOrd="0" presId="urn:microsoft.com/office/officeart/2005/8/layout/radial5"/>
    <dgm:cxn modelId="{73B839CA-7A4F-4B2F-B586-6FBF3F7443B8}" type="presParOf" srcId="{4040F0F6-9699-4DA1-AF5E-663ABBB9E007}" destId="{7B4B5E3F-1BD6-458D-AFDC-B159DFFC7948}" srcOrd="6" destOrd="0" presId="urn:microsoft.com/office/officeart/2005/8/layout/radial5"/>
    <dgm:cxn modelId="{CCAD03A9-05EF-4C68-94BC-4EBD2D74D26F}" type="presParOf" srcId="{4040F0F6-9699-4DA1-AF5E-663ABBB9E007}" destId="{11BDC79D-D015-42FE-A5AE-E2F1B6C0EBE0}" srcOrd="7" destOrd="0" presId="urn:microsoft.com/office/officeart/2005/8/layout/radial5"/>
    <dgm:cxn modelId="{B56A2712-8D46-419D-AE65-9BBABC8619D6}" type="presParOf" srcId="{11BDC79D-D015-42FE-A5AE-E2F1B6C0EBE0}" destId="{625BC89E-F66D-4F87-820A-E32A672506C3}" srcOrd="0" destOrd="0" presId="urn:microsoft.com/office/officeart/2005/8/layout/radial5"/>
    <dgm:cxn modelId="{6574D951-A9EC-43AB-8557-98864986B8E6}" type="presParOf" srcId="{4040F0F6-9699-4DA1-AF5E-663ABBB9E007}" destId="{DE41F357-26B3-47DC-991F-122C8A52D62E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01A5FC-FE5D-4A34-9ED9-9C5941044BE1}">
      <dsp:nvSpPr>
        <dsp:cNvPr id="0" name=""/>
        <dsp:cNvSpPr/>
      </dsp:nvSpPr>
      <dsp:spPr>
        <a:xfrm>
          <a:off x="3024322" y="1486417"/>
          <a:ext cx="2390475" cy="10596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kern="1200" smtClean="0">
              <a:latin typeface="Georgia" pitchFamily="18" charset="0"/>
            </a:rPr>
            <a:t>KURIKULUM</a:t>
          </a:r>
          <a:endParaRPr lang="hr-HR" sz="1800" b="1" kern="1200" dirty="0">
            <a:latin typeface="Georgia" pitchFamily="18" charset="0"/>
          </a:endParaRPr>
        </a:p>
      </dsp:txBody>
      <dsp:txXfrm>
        <a:off x="3374399" y="1641594"/>
        <a:ext cx="1690321" cy="749258"/>
      </dsp:txXfrm>
    </dsp:sp>
    <dsp:sp modelId="{982FE58F-12BA-4D52-A8D8-317C2838B0A7}">
      <dsp:nvSpPr>
        <dsp:cNvPr id="0" name=""/>
        <dsp:cNvSpPr/>
      </dsp:nvSpPr>
      <dsp:spPr>
        <a:xfrm rot="16387231">
          <a:off x="4154804" y="1146942"/>
          <a:ext cx="204653" cy="3602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600" kern="1200"/>
        </a:p>
      </dsp:txBody>
      <dsp:txXfrm>
        <a:off x="4183831" y="1249648"/>
        <a:ext cx="143257" cy="216160"/>
      </dsp:txXfrm>
    </dsp:sp>
    <dsp:sp modelId="{31BAD783-A1E9-4324-BCBF-7FB50A0D5917}">
      <dsp:nvSpPr>
        <dsp:cNvPr id="0" name=""/>
        <dsp:cNvSpPr/>
      </dsp:nvSpPr>
      <dsp:spPr>
        <a:xfrm>
          <a:off x="3253923" y="98305"/>
          <a:ext cx="2082626" cy="105961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smtClean="0">
              <a:latin typeface="Georgia" pitchFamily="18" charset="0"/>
            </a:rPr>
            <a:t>Živjeti zdravo </a:t>
          </a:r>
          <a:endParaRPr lang="hr-HR" sz="1600" kern="1200" dirty="0">
            <a:latin typeface="Georgia" pitchFamily="18" charset="0"/>
          </a:endParaRPr>
        </a:p>
      </dsp:txBody>
      <dsp:txXfrm>
        <a:off x="3558917" y="253482"/>
        <a:ext cx="1472638" cy="749258"/>
      </dsp:txXfrm>
    </dsp:sp>
    <dsp:sp modelId="{A144DB1B-E7D6-4B2A-A67B-14314177DBC1}">
      <dsp:nvSpPr>
        <dsp:cNvPr id="0" name=""/>
        <dsp:cNvSpPr/>
      </dsp:nvSpPr>
      <dsp:spPr>
        <a:xfrm>
          <a:off x="5446742" y="1836089"/>
          <a:ext cx="354890" cy="3602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600" kern="1200"/>
        </a:p>
      </dsp:txBody>
      <dsp:txXfrm>
        <a:off x="5446742" y="1908143"/>
        <a:ext cx="248423" cy="216160"/>
      </dsp:txXfrm>
    </dsp:sp>
    <dsp:sp modelId="{5B5471BD-E89F-427C-B126-9134CDD89B17}">
      <dsp:nvSpPr>
        <dsp:cNvPr id="0" name=""/>
        <dsp:cNvSpPr/>
      </dsp:nvSpPr>
      <dsp:spPr>
        <a:xfrm>
          <a:off x="5846528" y="1486417"/>
          <a:ext cx="2162023" cy="105961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>
              <a:latin typeface="Georgia" pitchFamily="18" charset="0"/>
            </a:rPr>
            <a:t>Spolna/rodna ravnopravnost i odgovorno spolno ponašanje </a:t>
          </a:r>
          <a:endParaRPr lang="hr-HR" sz="1400" kern="1200" dirty="0">
            <a:latin typeface="Georgia" pitchFamily="18" charset="0"/>
          </a:endParaRPr>
        </a:p>
      </dsp:txBody>
      <dsp:txXfrm>
        <a:off x="6163149" y="1641594"/>
        <a:ext cx="1528781" cy="749258"/>
      </dsp:txXfrm>
    </dsp:sp>
    <dsp:sp modelId="{AF30D000-921A-4286-BF8E-4E8904D93A9A}">
      <dsp:nvSpPr>
        <dsp:cNvPr id="0" name=""/>
        <dsp:cNvSpPr/>
      </dsp:nvSpPr>
      <dsp:spPr>
        <a:xfrm rot="5176114">
          <a:off x="4154743" y="2517988"/>
          <a:ext cx="218576" cy="3602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600" kern="1200"/>
        </a:p>
      </dsp:txBody>
      <dsp:txXfrm>
        <a:off x="4185396" y="2557325"/>
        <a:ext cx="153003" cy="216160"/>
      </dsp:txXfrm>
    </dsp:sp>
    <dsp:sp modelId="{7B4B5E3F-1BD6-458D-AFDC-B159DFFC7948}">
      <dsp:nvSpPr>
        <dsp:cNvPr id="0" name=""/>
        <dsp:cNvSpPr/>
      </dsp:nvSpPr>
      <dsp:spPr>
        <a:xfrm>
          <a:off x="3172587" y="2859612"/>
          <a:ext cx="2273060" cy="105961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smtClean="0">
              <a:latin typeface="Georgia" pitchFamily="18" charset="0"/>
            </a:rPr>
            <a:t>Prevencija nasilničkog ponašanja </a:t>
          </a:r>
          <a:endParaRPr lang="hr-HR" sz="1600" kern="1200" dirty="0">
            <a:latin typeface="Georgia" pitchFamily="18" charset="0"/>
          </a:endParaRPr>
        </a:p>
      </dsp:txBody>
      <dsp:txXfrm>
        <a:off x="3505469" y="3014789"/>
        <a:ext cx="1607296" cy="749258"/>
      </dsp:txXfrm>
    </dsp:sp>
    <dsp:sp modelId="{11BDC79D-D015-42FE-A5AE-E2F1B6C0EBE0}">
      <dsp:nvSpPr>
        <dsp:cNvPr id="0" name=""/>
        <dsp:cNvSpPr/>
      </dsp:nvSpPr>
      <dsp:spPr>
        <a:xfrm rot="10800000">
          <a:off x="2717603" y="1836089"/>
          <a:ext cx="292550" cy="3602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600" kern="1200"/>
        </a:p>
      </dsp:txBody>
      <dsp:txXfrm rot="10800000">
        <a:off x="2805368" y="1908143"/>
        <a:ext cx="204785" cy="216160"/>
      </dsp:txXfrm>
    </dsp:sp>
    <dsp:sp modelId="{DE41F357-26B3-47DC-991F-122C8A52D62E}">
      <dsp:nvSpPr>
        <dsp:cNvPr id="0" name=""/>
        <dsp:cNvSpPr/>
      </dsp:nvSpPr>
      <dsp:spPr>
        <a:xfrm>
          <a:off x="488447" y="1486417"/>
          <a:ext cx="2205064" cy="105961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>
              <a:latin typeface="Georgia" pitchFamily="18" charset="0"/>
            </a:rPr>
            <a:t>Prevencija ovisnosti </a:t>
          </a:r>
          <a:endParaRPr lang="hr-HR" sz="1600" kern="1200" dirty="0">
            <a:latin typeface="Georgia" pitchFamily="18" charset="0"/>
          </a:endParaRPr>
        </a:p>
      </dsp:txBody>
      <dsp:txXfrm>
        <a:off x="811371" y="1641594"/>
        <a:ext cx="1559216" cy="7492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8496BF2-6E8E-43ED-BAD3-7253B33E7950}" type="datetimeFigureOut">
              <a:rPr lang="hr-HR"/>
              <a:pPr>
                <a:defRPr/>
              </a:pPr>
              <a:t>29.1.2013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r-H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236CB85-E823-4A48-95F5-C902B0C628C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08993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0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1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7DAE648-0F18-4E6B-BF37-5E8376F33D0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278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32DD0-E374-40F5-B580-FED97D76ADF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2185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E0BAD-9382-4048-9420-18DF5EBB272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7700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B2290-382F-415B-B290-1532B419D59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1736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10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15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58AE6C-F546-445B-A8B9-0CCEB7B97C4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4019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B8C8F2-BBF2-45D5-BBF7-B9A4645C2D4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02749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DD87693-DF0B-4DD7-B4A9-DFB28671292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530785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5E9265-90EA-4145-AE2C-C17D5894F48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51658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15422-4A9C-477F-8205-D40EFD65F9E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711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A3B452-ED23-4D37-8248-31D40695BB0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53221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1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9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20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CEB504D-B908-49EC-A441-8519DF4DAC8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44051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E13AD3E-D69D-4C41-B699-09BC1473A09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4" r:id="rId2"/>
    <p:sldLayoutId id="2147483859" r:id="rId3"/>
    <p:sldLayoutId id="2147483860" r:id="rId4"/>
    <p:sldLayoutId id="2147483861" r:id="rId5"/>
    <p:sldLayoutId id="2147483862" r:id="rId6"/>
    <p:sldLayoutId id="2147483855" r:id="rId7"/>
    <p:sldLayoutId id="2147483863" r:id="rId8"/>
    <p:sldLayoutId id="2147483864" r:id="rId9"/>
    <p:sldLayoutId id="2147483856" r:id="rId10"/>
    <p:sldLayoutId id="21474838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324036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KURIKULUM ZDRAVSTVENOG ODGOJA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08050" y="4076700"/>
            <a:ext cx="7772400" cy="865188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endParaRPr lang="hr-HR" sz="2000" b="1" dirty="0">
              <a:solidFill>
                <a:schemeClr val="tx2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728" name="Group 56"/>
          <p:cNvGraphicFramePr>
            <a:graphicFrameLocks noGrp="1"/>
          </p:cNvGraphicFramePr>
          <p:nvPr/>
        </p:nvGraphicFramePr>
        <p:xfrm>
          <a:off x="323850" y="908050"/>
          <a:ext cx="8569325" cy="4106866"/>
        </p:xfrm>
        <a:graphic>
          <a:graphicData uri="http://schemas.openxmlformats.org/drawingml/2006/table">
            <a:tbl>
              <a:tblPr/>
              <a:tblGrid>
                <a:gridCol w="503238"/>
                <a:gridCol w="3068637"/>
                <a:gridCol w="1166813"/>
                <a:gridCol w="1166812"/>
                <a:gridCol w="1331913"/>
                <a:gridCol w="1331912"/>
              </a:tblGrid>
              <a:tr h="4778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r. b.</a:t>
                      </a:r>
                      <a:endParaRPr kumimoji="0" lang="hr-H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Modul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Razred/ planirani broj sati po modulu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</a:tr>
              <a:tr h="477838"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1. razred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2. razred 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3. razred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4. razred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1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Živjeti zdravo</a:t>
                      </a:r>
                      <a:endParaRPr kumimoji="0" lang="hr-HR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4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4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3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2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Prevencija nasilničkog ponašanja </a:t>
                      </a:r>
                      <a:endParaRPr kumimoji="0" lang="hr-HR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3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Prevencija ovisnosti</a:t>
                      </a:r>
                      <a:endParaRPr kumimoji="0" lang="hr-HR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0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4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Spolna/ rodna ravnopravnost i spolno odgovorno ponašanje</a:t>
                      </a:r>
                      <a:endParaRPr kumimoji="0" lang="hr-HR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4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4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5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0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02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Ukupno sati</a:t>
                      </a:r>
                      <a:endParaRPr kumimoji="0" lang="hr-H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12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12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12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4</a:t>
                      </a:r>
                      <a:endParaRPr kumimoji="0" lang="hr-H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486" name="Rectangle 5"/>
          <p:cNvSpPr>
            <a:spLocks noChangeArrowheads="1"/>
          </p:cNvSpPr>
          <p:nvPr/>
        </p:nvSpPr>
        <p:spPr bwMode="auto">
          <a:xfrm>
            <a:off x="371475" y="333375"/>
            <a:ext cx="83534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hr-HR" sz="2200" b="1">
                <a:solidFill>
                  <a:srgbClr val="C00000"/>
                </a:solidFill>
                <a:latin typeface="Georgia" pitchFamily="18" charset="0"/>
              </a:rPr>
              <a:t>Planirana satnica –</a:t>
            </a:r>
            <a:r>
              <a:rPr lang="hr-HR" sz="2200" b="1">
                <a:solidFill>
                  <a:srgbClr val="000066"/>
                </a:solidFill>
                <a:latin typeface="Georgia" pitchFamily="18" charset="0"/>
              </a:rPr>
              <a:t> </a:t>
            </a:r>
            <a:r>
              <a:rPr lang="hr-HR" sz="2200" b="1">
                <a:solidFill>
                  <a:srgbClr val="C00000"/>
                </a:solidFill>
                <a:latin typeface="Georgia" pitchFamily="18" charset="0"/>
              </a:rPr>
              <a:t>Srednja škola</a:t>
            </a:r>
            <a:endParaRPr lang="hr-HR" sz="2200" b="1">
              <a:solidFill>
                <a:srgbClr val="000066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311150" y="981075"/>
            <a:ext cx="5773738" cy="405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Obuhvaća sadržaje o </a:t>
            </a:r>
            <a:r>
              <a:rPr lang="hr-HR" sz="2200" b="1">
                <a:solidFill>
                  <a:srgbClr val="C00000"/>
                </a:solidFill>
                <a:latin typeface="Georgia" pitchFamily="18" charset="0"/>
              </a:rPr>
              <a:t>pravilnoj prehrani, osobnoj higijeni i tjelesnoj aktivnosti </a:t>
            </a: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koji su odgovarajući uzrastu učenika. Sadržajima se želi ukazati djeci na važnost zdrave prehrane, stjecanje pozitivnih navika osobne higijene i zdravih stilova života.</a:t>
            </a:r>
          </a:p>
          <a:p>
            <a:pPr>
              <a:lnSpc>
                <a:spcPct val="90000"/>
              </a:lnSpc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Modul Živjeti zdravo ima svoju </a:t>
            </a:r>
            <a:r>
              <a:rPr lang="hr-HR" sz="2200" b="1">
                <a:solidFill>
                  <a:srgbClr val="C00000"/>
                </a:solidFill>
                <a:latin typeface="Georgia" pitchFamily="18" charset="0"/>
              </a:rPr>
              <a:t>mentalnu i socijalnu dimenziju</a:t>
            </a: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. Važno je pomoći učenicima da prepoznaju osjećaje i mišljenja da bi razvili vlastite vrijednosti. Socijalna dimenzija pretpostavlja razvoj životnih vještina od komunikacije do donošenja odluka.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17982" y="260648"/>
            <a:ext cx="8280920" cy="575717"/>
          </a:xfrm>
          <a:prstGeom prst="rect">
            <a:avLst/>
          </a:prstGeom>
        </p:spPr>
        <p:txBody>
          <a:bodyPr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2800" b="1" dirty="0">
                <a:solidFill>
                  <a:srgbClr val="C00000"/>
                </a:solidFill>
                <a:latin typeface="Georgia" pitchFamily="18" charset="0"/>
                <a:ea typeface="+mj-ea"/>
                <a:cs typeface="+mj-cs"/>
              </a:rPr>
              <a:t>MODUL – Živjeti zdravo</a:t>
            </a:r>
            <a:endParaRPr lang="hr-HR" sz="4800" b="1" dirty="0">
              <a:solidFill>
                <a:srgbClr val="C00000"/>
              </a:solidFill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19460" name="Picture 3" descr="health-educat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649413"/>
            <a:ext cx="3097213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517982" y="404836"/>
            <a:ext cx="8280920" cy="575717"/>
          </a:xfrm>
          <a:prstGeom prst="rect">
            <a:avLst/>
          </a:prstGeom>
        </p:spPr>
        <p:txBody>
          <a:bodyPr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2800" b="1" dirty="0">
                <a:solidFill>
                  <a:srgbClr val="C00000"/>
                </a:solidFill>
                <a:latin typeface="Georgia" pitchFamily="18" charset="0"/>
                <a:ea typeface="+mj-ea"/>
                <a:cs typeface="+mj-cs"/>
              </a:rPr>
              <a:t>MODUL – Prevencija ovisnosti</a:t>
            </a:r>
            <a:endParaRPr lang="hr-HR" sz="4800" b="1" dirty="0">
              <a:solidFill>
                <a:srgbClr val="C00000"/>
              </a:solidFill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20483" name="Picture 5" descr="ris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063" y="1557338"/>
            <a:ext cx="3275012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395288" y="1196975"/>
            <a:ext cx="5905500" cy="313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Teme i sadržaji prevencije ovisnosti zastupljeni su u svim dobnim skupinama. Osobita pozornost posvećuje se nekim novim pojavama kao što su </a:t>
            </a:r>
            <a:r>
              <a:rPr lang="hr-HR" sz="2200" b="1">
                <a:solidFill>
                  <a:srgbClr val="C00000"/>
                </a:solidFill>
                <a:latin typeface="Georgia" pitchFamily="18" charset="0"/>
              </a:rPr>
              <a:t>nasilje korištenjem informacijsko-komunikacijskih tehnologija, kockanje i klađenje adolescenata</a:t>
            </a: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. Slijede problemi koji su sve prisutniji s tragičnim posljedicama u prometu, a odnose se na prebrzu vožnju, vožnju pod utjecajem alkohola, droga itd.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517982" y="404836"/>
            <a:ext cx="8280920" cy="575717"/>
          </a:xfrm>
          <a:prstGeom prst="rect">
            <a:avLst/>
          </a:prstGeom>
        </p:spPr>
        <p:txBody>
          <a:bodyPr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2800" b="1" dirty="0">
                <a:solidFill>
                  <a:srgbClr val="C00000"/>
                </a:solidFill>
                <a:latin typeface="Georgia" pitchFamily="18" charset="0"/>
                <a:ea typeface="+mj-ea"/>
                <a:cs typeface="+mj-cs"/>
              </a:rPr>
              <a:t>MODUL – Prevencija nasilničkog ponašanja </a:t>
            </a:r>
            <a:endParaRPr lang="hr-HR" sz="4800" b="1" dirty="0">
              <a:solidFill>
                <a:srgbClr val="C00000"/>
              </a:solidFill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21507" name="Picture 6" descr="untitle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5450" y="1700213"/>
            <a:ext cx="3603625" cy="257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468313" y="1268413"/>
            <a:ext cx="5256212" cy="408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Teme i sadržaji modula prevencija nasilničkog ponašanja zastupljeni su gotovo u svim razredima. Učenici će učiti </a:t>
            </a:r>
            <a:endParaRPr lang="hr-HR" sz="2200">
              <a:latin typeface="Georgia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kako se ponašamo prema drugima, životinjama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školska pravila, bonton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životne vještine: emocionalnost, suosjećanje, zahvalnost, velikodušnost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kako rješavati sukobe, kako se oduprijeti nasilniku i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kako  živjeti u optimističkom okruženju.</a:t>
            </a:r>
          </a:p>
          <a:p>
            <a:endParaRPr lang="hr-HR" sz="220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250825" y="1052513"/>
            <a:ext cx="8713788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Spolno/ rodna ravnopravnost i odgovorno spolno ponašanje je modul kojim se učenicima žele dati znanstveno utemeljene informacije, ali i uvidi u različita promišljanja te različite vrijednosne perspektive. Ovisno o dobi učenici će učiti o: </a:t>
            </a:r>
            <a:endParaRPr lang="hr-HR" sz="2200" b="1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3568" y="188640"/>
            <a:ext cx="8280920" cy="863600"/>
          </a:xfrm>
          <a:prstGeom prst="rect">
            <a:avLst/>
          </a:prstGeom>
        </p:spPr>
        <p:txBody>
          <a:bodyPr anchor="b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2800" b="1" dirty="0">
                <a:solidFill>
                  <a:srgbClr val="C00000"/>
                </a:solidFill>
                <a:latin typeface="Georgia" pitchFamily="18" charset="0"/>
                <a:ea typeface="+mj-ea"/>
                <a:cs typeface="+mj-cs"/>
              </a:rPr>
              <a:t>MODUL – Rodna/spolna ravnopravnost i odgovorno spolno ponašanje </a:t>
            </a:r>
            <a:endParaRPr lang="hr-HR" sz="4800" b="1" dirty="0">
              <a:solidFill>
                <a:srgbClr val="C00000"/>
              </a:solidFill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331788" y="2111375"/>
            <a:ext cx="8488362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odgovornosti i poštovanju prema vlastitom tijelu</a:t>
            </a:r>
          </a:p>
          <a:p>
            <a:pPr>
              <a:buFont typeface="Wingdings" pitchFamily="2" charset="2"/>
              <a:buChar char="Ø"/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muškim i ženskim društvenim ulogama i rodnoj ravnopravnosti </a:t>
            </a:r>
          </a:p>
          <a:p>
            <a:pPr>
              <a:buFont typeface="Wingdings" pitchFamily="2" charset="2"/>
              <a:buChar char="Ø"/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ulozi i pritisku medija u pubertetu</a:t>
            </a:r>
          </a:p>
          <a:p>
            <a:pPr>
              <a:buFont typeface="Wingdings" pitchFamily="2" charset="2"/>
              <a:buChar char="Ø"/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emocijama u vršnjačkim odnosima</a:t>
            </a:r>
          </a:p>
          <a:p>
            <a:pPr>
              <a:buFont typeface="Wingdings" pitchFamily="2" charset="2"/>
              <a:buChar char="Ø"/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prihvaćanju različitosti u seksualnosti</a:t>
            </a:r>
          </a:p>
          <a:p>
            <a:pPr>
              <a:buFont typeface="Wingdings" pitchFamily="2" charset="2"/>
              <a:buChar char="Ø"/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rizicima (pre)ranih seksualnih odnosa</a:t>
            </a:r>
          </a:p>
          <a:p>
            <a:pPr>
              <a:buFont typeface="Wingdings" pitchFamily="2" charset="2"/>
              <a:buChar char="Ø"/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emocijama i komunikacijama u vezi</a:t>
            </a:r>
          </a:p>
          <a:p>
            <a:pPr>
              <a:buFont typeface="Wingdings" pitchFamily="2" charset="2"/>
              <a:buChar char="Ø"/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ljubavni, braku, obitelji i roditeljstvu</a:t>
            </a:r>
          </a:p>
          <a:p>
            <a:pPr>
              <a:buFont typeface="Wingdings" pitchFamily="2" charset="2"/>
              <a:buChar char="Ø"/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stigmatizaciji i diskriminaciji seksualnih manjina.   </a:t>
            </a:r>
          </a:p>
          <a:p>
            <a:endParaRPr lang="hr-HR" sz="2200">
              <a:solidFill>
                <a:srgbClr val="C00000"/>
              </a:solidFill>
              <a:latin typeface="Georgia" pitchFamily="18" charset="0"/>
            </a:endParaRPr>
          </a:p>
        </p:txBody>
      </p:sp>
      <p:pic>
        <p:nvPicPr>
          <p:cNvPr id="22533" name="Picture 5" descr="blue heads_6828088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2852738"/>
            <a:ext cx="2984500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395288" y="1341438"/>
            <a:ext cx="8497887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rad u parovima i malim skupinama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organiziranje predavanja s diskusijama i panel-raspravama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pedagoške radionice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igranje uloga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razvoj stavova u raspravi i debati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analiza slučajeva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korištenje dostupnih i primjerenih sadržaja sa internetskih stranica i korištenje informacijsko-komunikacijskih tehnologija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priprema i organiziranje lokalnih preventivnih aktivnosti (izložbe, obilježavanje prigodnih datuma…).</a:t>
            </a: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539750" y="620713"/>
            <a:ext cx="8353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hr-HR" sz="2800" b="1">
                <a:solidFill>
                  <a:srgbClr val="C00000"/>
                </a:solidFill>
                <a:latin typeface="Georgia" pitchFamily="18" charset="0"/>
              </a:rPr>
              <a:t>Metode u poučavanju/provedbi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ubtitle 2"/>
          <p:cNvSpPr>
            <a:spLocks noGrp="1"/>
          </p:cNvSpPr>
          <p:nvPr>
            <p:ph type="subTitle" idx="1"/>
          </p:nvPr>
        </p:nvSpPr>
        <p:spPr>
          <a:xfrm>
            <a:off x="395288" y="549275"/>
            <a:ext cx="4897437" cy="2303463"/>
          </a:xfrm>
        </p:spPr>
        <p:txBody>
          <a:bodyPr/>
          <a:lstStyle/>
          <a:p>
            <a:pPr marR="0"/>
            <a:endParaRPr lang="hr-HR" sz="1000" smtClean="0">
              <a:solidFill>
                <a:srgbClr val="003399"/>
              </a:solidFill>
              <a:latin typeface="Georgia" pitchFamily="18" charset="0"/>
            </a:endParaRPr>
          </a:p>
          <a:p>
            <a:pPr marR="0" algn="just">
              <a:buFont typeface="Wingdings" pitchFamily="2" charset="2"/>
              <a:buChar char="Ø"/>
            </a:pPr>
            <a:endParaRPr lang="hr-HR" sz="800" smtClean="0">
              <a:solidFill>
                <a:srgbClr val="C00000"/>
              </a:solidFill>
              <a:latin typeface="Georgia" pitchFamily="18" charset="0"/>
            </a:endParaRPr>
          </a:p>
          <a:p>
            <a:pPr marR="0" algn="just"/>
            <a:r>
              <a:rPr lang="hr-HR" sz="2200" smtClean="0">
                <a:solidFill>
                  <a:srgbClr val="C00000"/>
                </a:solidFill>
                <a:latin typeface="Georgia" pitchFamily="18" charset="0"/>
              </a:rPr>
              <a:t>Uvođenjem Kurikuluma zdravstvenog odgoja hrvatska obrazovna politika želi odgovoriti na izazove i probleme djece i mladih u skladu s najrazvijenijim obrazovnim sustavima.</a:t>
            </a:r>
          </a:p>
          <a:p>
            <a:pPr marR="0" algn="just"/>
            <a:endParaRPr lang="hr-HR" sz="2200" smtClean="0">
              <a:solidFill>
                <a:srgbClr val="C00000"/>
              </a:solidFill>
              <a:latin typeface="Georgia" pitchFamily="18" charset="0"/>
            </a:endParaRPr>
          </a:p>
          <a:p>
            <a:pPr marR="0" algn="just"/>
            <a:endParaRPr lang="hr-HR" sz="2200" smtClean="0">
              <a:solidFill>
                <a:srgbClr val="C00000"/>
              </a:solidFill>
              <a:latin typeface="Georgia" pitchFamily="18" charset="0"/>
            </a:endParaRPr>
          </a:p>
          <a:p>
            <a:pPr marR="0" algn="l"/>
            <a:endParaRPr lang="hr-HR" sz="2200" smtClean="0">
              <a:solidFill>
                <a:srgbClr val="C00000"/>
              </a:solidFill>
              <a:latin typeface="Georgia" pitchFamily="18" charset="0"/>
            </a:endParaRPr>
          </a:p>
          <a:p>
            <a:pPr marR="0" algn="just"/>
            <a:endParaRPr lang="hr-HR" sz="2200" smtClean="0">
              <a:solidFill>
                <a:srgbClr val="C00000"/>
              </a:solidFill>
              <a:latin typeface="Georgia" pitchFamily="18" charset="0"/>
            </a:endParaRPr>
          </a:p>
          <a:p>
            <a:pPr marR="0" algn="just"/>
            <a:endParaRPr lang="hr-HR" sz="2200" smtClean="0">
              <a:solidFill>
                <a:srgbClr val="C00000"/>
              </a:solidFill>
              <a:latin typeface="Georgia" pitchFamily="18" charset="0"/>
            </a:endParaRPr>
          </a:p>
        </p:txBody>
      </p:sp>
      <p:pic>
        <p:nvPicPr>
          <p:cNvPr id="10243" name="Picture 2" descr="zdravstveni odgoj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620713"/>
            <a:ext cx="352901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395288" y="3068638"/>
            <a:ext cx="8424862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Na temelju članka 39. Zakona o sustavu državne uprave („Narodne novine“, broj 150/2011.)  ministar znanosti, obrazovanja i sporta dr. sc.  Željko Jovanović donio je 28. rujna 2012.  odluku o uvođenju, praćenju i vrednovanju provedbe Kurikuluma zdravstvenog odgoja (ZO) u osnovnim i srednjim školama.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539750" y="765175"/>
            <a:ext cx="8135938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Cilj je pružanjem znanstveno utemeljenih informacija educirati adolescente kako očuvati zdravlje i kvalitetu života, ostvariti humani odnos među spolovima, poučiti ih što je spolno odgovorno ponašanje te kroz edukaciju prevenirati  ovisnosti i nasilničko ponašanje. </a:t>
            </a:r>
          </a:p>
          <a:p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Također, namjera je osposobiti ih: </a:t>
            </a:r>
          </a:p>
          <a:p>
            <a:pPr>
              <a:buFont typeface="Wingdings" pitchFamily="2" charset="2"/>
              <a:buChar char="Ø"/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za kritičko prosuđivanje životnih situacija i osobnih postupaka za odgovorno donošenje odluka</a:t>
            </a:r>
            <a:endParaRPr lang="hr-HR" sz="2200" b="1">
              <a:solidFill>
                <a:srgbClr val="C00000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za razvoj tolerancije </a:t>
            </a:r>
          </a:p>
          <a:p>
            <a:pPr>
              <a:buFont typeface="Wingdings" pitchFamily="2" charset="2"/>
              <a:buChar char="Ø"/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za razvoj pozitivne slike o sebi</a:t>
            </a:r>
          </a:p>
          <a:p>
            <a:pPr>
              <a:buFont typeface="Wingdings" pitchFamily="2" charset="2"/>
              <a:buChar char="Ø"/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za uvažavanje različitosti.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ubtitle 2"/>
          <p:cNvSpPr>
            <a:spLocks noGrp="1"/>
          </p:cNvSpPr>
          <p:nvPr>
            <p:ph type="subTitle" idx="1"/>
          </p:nvPr>
        </p:nvSpPr>
        <p:spPr>
          <a:xfrm>
            <a:off x="539750" y="692150"/>
            <a:ext cx="8135938" cy="3744913"/>
          </a:xfrm>
        </p:spPr>
        <p:txBody>
          <a:bodyPr/>
          <a:lstStyle/>
          <a:p>
            <a:pPr marR="0" algn="just" eaLnBrk="1" hangingPunct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Ø"/>
            </a:pPr>
            <a:endParaRPr lang="hr-HR" sz="2200" u="sng" smtClean="0">
              <a:latin typeface="Georgia" pitchFamily="18" charset="0"/>
            </a:endParaRPr>
          </a:p>
          <a:p>
            <a:pPr marR="0" algn="just" eaLnBrk="1" hangingPunct="1">
              <a:lnSpc>
                <a:spcPct val="90000"/>
              </a:lnSpc>
              <a:buClr>
                <a:srgbClr val="C00000"/>
              </a:buClr>
              <a:buSzPct val="90000"/>
              <a:buFont typeface="Wingdings" pitchFamily="2" charset="2"/>
              <a:buChar char="Ø"/>
            </a:pPr>
            <a:r>
              <a:rPr lang="hr-HR" sz="2200" smtClean="0">
                <a:solidFill>
                  <a:srgbClr val="C00000"/>
                </a:solidFill>
                <a:latin typeface="Georgia" pitchFamily="18" charset="0"/>
              </a:rPr>
              <a:t>Kurikulum zdravstvenog odgoja počeo se provoditi eksperimentalno u osnovnim i srednjim školama 2012/2013. školske godine.</a:t>
            </a:r>
          </a:p>
          <a:p>
            <a:pPr marR="0" eaLnBrk="1" hangingPunct="1">
              <a:lnSpc>
                <a:spcPct val="90000"/>
              </a:lnSpc>
              <a:buClr>
                <a:srgbClr val="C00000"/>
              </a:buClr>
              <a:buSzPct val="90000"/>
              <a:buFont typeface="Wingdings" pitchFamily="2" charset="2"/>
              <a:buChar char="Ø"/>
            </a:pPr>
            <a:endParaRPr lang="hr-HR" sz="2200" smtClean="0">
              <a:solidFill>
                <a:srgbClr val="C00000"/>
              </a:solidFill>
              <a:latin typeface="Georgia" pitchFamily="18" charset="0"/>
            </a:endParaRPr>
          </a:p>
          <a:p>
            <a:pPr marL="0" lvl="1" algn="just" eaLnBrk="1" hangingPunct="1">
              <a:lnSpc>
                <a:spcPct val="90000"/>
              </a:lnSpc>
              <a:spcBef>
                <a:spcPts val="400"/>
              </a:spcBef>
              <a:buClr>
                <a:srgbClr val="C00000"/>
              </a:buClr>
              <a:buSzPct val="90000"/>
              <a:buFont typeface="Wingdings" pitchFamily="2" charset="2"/>
              <a:buChar char="Ø"/>
            </a:pPr>
            <a:r>
              <a:rPr lang="hr-HR" sz="2200" smtClean="0">
                <a:solidFill>
                  <a:srgbClr val="C00000"/>
                </a:solidFill>
                <a:latin typeface="Georgia" pitchFamily="18" charset="0"/>
              </a:rPr>
              <a:t>Sadržaji i teme zdravstvenog odgoja (70%) integrirani su u postojeće predmete (Priroda i društvo, Priroda, Biologija, TZK-a, Psihologija…) od prvog razreda osnovne do četvrtog razreda srednje škole. </a:t>
            </a:r>
          </a:p>
          <a:p>
            <a:pPr marL="0" lvl="1" algn="just" eaLnBrk="1" hangingPunct="1">
              <a:lnSpc>
                <a:spcPct val="90000"/>
              </a:lnSpc>
              <a:spcBef>
                <a:spcPts val="400"/>
              </a:spcBef>
              <a:buClr>
                <a:srgbClr val="C00000"/>
              </a:buClr>
              <a:buSzPct val="90000"/>
              <a:buFont typeface="Wingdings" pitchFamily="2" charset="2"/>
              <a:buChar char="Ø"/>
            </a:pPr>
            <a:endParaRPr lang="hr-HR" sz="2200" smtClean="0">
              <a:solidFill>
                <a:srgbClr val="C00000"/>
              </a:solidFill>
              <a:latin typeface="Georgia" pitchFamily="18" charset="0"/>
            </a:endParaRPr>
          </a:p>
          <a:p>
            <a:pPr marL="0" lvl="1" algn="just" eaLnBrk="1" hangingPunct="1">
              <a:lnSpc>
                <a:spcPct val="90000"/>
              </a:lnSpc>
              <a:spcBef>
                <a:spcPts val="400"/>
              </a:spcBef>
              <a:buClr>
                <a:srgbClr val="C00000"/>
              </a:buClr>
              <a:buSzPct val="90000"/>
              <a:buFont typeface="Wingdings" pitchFamily="2" charset="2"/>
              <a:buChar char="Ø"/>
            </a:pPr>
            <a:r>
              <a:rPr lang="hr-HR" sz="2200" smtClean="0">
                <a:solidFill>
                  <a:srgbClr val="C00000"/>
                </a:solidFill>
                <a:latin typeface="Georgia" pitchFamily="18" charset="0"/>
              </a:rPr>
              <a:t>Dodatni sadržaji (30 %) Kurikuluma zdravstvenog odgoja integrirani su u sat razrednika– do 12 sati godišnje.</a:t>
            </a:r>
          </a:p>
          <a:p>
            <a:pPr marR="0" algn="just" eaLnBrk="1" hangingPunct="1">
              <a:lnSpc>
                <a:spcPct val="90000"/>
              </a:lnSpc>
              <a:buSzPct val="80000"/>
            </a:pPr>
            <a:r>
              <a:rPr lang="hr-HR" sz="2000" smtClean="0">
                <a:solidFill>
                  <a:srgbClr val="0D0D0D"/>
                </a:solidFill>
                <a:latin typeface="Georgia" pitchFamily="18" charset="0"/>
              </a:rPr>
              <a:t> </a:t>
            </a:r>
          </a:p>
          <a:p>
            <a:pPr marR="0" algn="just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hr-HR" sz="2000" smtClean="0">
              <a:solidFill>
                <a:srgbClr val="0D0D0D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395288" y="620713"/>
            <a:ext cx="8497887" cy="5327650"/>
          </a:xfrm>
        </p:spPr>
        <p:txBody>
          <a:bodyPr/>
          <a:lstStyle/>
          <a:p>
            <a:pPr marR="0" algn="just" eaLnBrk="1" hangingPunct="1">
              <a:lnSpc>
                <a:spcPct val="80000"/>
              </a:lnSpc>
            </a:pPr>
            <a:endParaRPr lang="hr-HR" sz="1100" u="sng" smtClean="0">
              <a:latin typeface="Georgia" pitchFamily="18" charset="0"/>
            </a:endParaRPr>
          </a:p>
          <a:p>
            <a:pPr marR="0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hr-HR" sz="1500" smtClean="0">
              <a:solidFill>
                <a:srgbClr val="0D0D0D"/>
              </a:solidFill>
              <a:latin typeface="Georgia" pitchFamily="18" charset="0"/>
            </a:endParaRPr>
          </a:p>
          <a:p>
            <a:pPr marR="0" algn="just" eaLnBrk="1" hangingPunct="1">
              <a:lnSpc>
                <a:spcPct val="80000"/>
              </a:lnSpc>
            </a:pPr>
            <a:r>
              <a:rPr lang="hr-HR" sz="2200" smtClean="0">
                <a:solidFill>
                  <a:srgbClr val="C00000"/>
                </a:solidFill>
                <a:latin typeface="Georgia" pitchFamily="18" charset="0"/>
              </a:rPr>
              <a:t>Dodatni sadržaji i teme Kurikuluma zdravstvenog odgoja obrađivat će se u skladu s:</a:t>
            </a:r>
            <a:endParaRPr lang="hr-HR" sz="2200" smtClean="0">
              <a:solidFill>
                <a:srgbClr val="0D0D0D"/>
              </a:solidFill>
              <a:latin typeface="Georgia" pitchFamily="18" charset="0"/>
            </a:endParaRPr>
          </a:p>
          <a:p>
            <a:pPr lvl="1" algn="just"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hr-HR" sz="2200" smtClean="0">
                <a:solidFill>
                  <a:srgbClr val="0D0D0D"/>
                </a:solidFill>
                <a:latin typeface="Georgia" pitchFamily="18" charset="0"/>
              </a:rPr>
              <a:t>  </a:t>
            </a:r>
            <a:r>
              <a:rPr lang="hr-HR" sz="2200" smtClean="0">
                <a:solidFill>
                  <a:srgbClr val="C00000"/>
                </a:solidFill>
                <a:latin typeface="Georgia" pitchFamily="18" charset="0"/>
              </a:rPr>
              <a:t>dobi</a:t>
            </a:r>
          </a:p>
          <a:p>
            <a:pPr lvl="1" algn="just"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hr-HR" sz="2200" smtClean="0">
                <a:solidFill>
                  <a:srgbClr val="C00000"/>
                </a:solidFill>
                <a:latin typeface="Georgia" pitchFamily="18" charset="0"/>
              </a:rPr>
              <a:t>  interesima i potrebama djece i mladih</a:t>
            </a:r>
          </a:p>
          <a:p>
            <a:pPr lvl="1" algn="just"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hr-HR" sz="2200" smtClean="0">
                <a:solidFill>
                  <a:srgbClr val="C00000"/>
                </a:solidFill>
                <a:latin typeface="Georgia" pitchFamily="18" charset="0"/>
              </a:rPr>
              <a:t>  izazovima  s kojima se mlade generacije susreću u svome životu i tijekom odrastanja.</a:t>
            </a:r>
          </a:p>
          <a:p>
            <a:pPr lvl="1" algn="just" eaLnBrk="1" hangingPunct="1">
              <a:lnSpc>
                <a:spcPct val="80000"/>
              </a:lnSpc>
            </a:pPr>
            <a:endParaRPr lang="hr-HR" sz="2200" smtClean="0">
              <a:solidFill>
                <a:srgbClr val="C00000"/>
              </a:solidFill>
              <a:latin typeface="Georgia" pitchFamily="18" charset="0"/>
            </a:endParaRPr>
          </a:p>
          <a:p>
            <a:pPr marR="0" algn="l">
              <a:spcBef>
                <a:spcPct val="20000"/>
              </a:spcBef>
            </a:pPr>
            <a:r>
              <a:rPr lang="hr-HR" sz="2200" smtClean="0">
                <a:solidFill>
                  <a:srgbClr val="C00000"/>
                </a:solidFill>
                <a:latin typeface="Georgia" pitchFamily="18" charset="0"/>
              </a:rPr>
              <a:t>Ovakvim pristupom htjelo se usustaviti dosadašnji rad, ali i osuvremeniti one elemente zdravstvenog odgoja koji su se pojavili kao potreba za odgovorom:</a:t>
            </a:r>
          </a:p>
          <a:p>
            <a:pPr lvl="1" algn="just"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hr-HR" sz="2200" smtClean="0">
                <a:solidFill>
                  <a:srgbClr val="0D0D0D"/>
                </a:solidFill>
                <a:latin typeface="Georgia" pitchFamily="18" charset="0"/>
              </a:rPr>
              <a:t> </a:t>
            </a:r>
            <a:r>
              <a:rPr lang="hr-HR" sz="2200" smtClean="0">
                <a:solidFill>
                  <a:srgbClr val="C00000"/>
                </a:solidFill>
                <a:latin typeface="Georgia" pitchFamily="18" charset="0"/>
              </a:rPr>
              <a:t>na civilizacijske tekovine</a:t>
            </a:r>
          </a:p>
          <a:p>
            <a:pPr lvl="1" algn="just"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hr-HR" sz="2200" smtClean="0">
                <a:solidFill>
                  <a:srgbClr val="C00000"/>
                </a:solidFill>
                <a:latin typeface="Georgia" pitchFamily="18" charset="0"/>
              </a:rPr>
              <a:t> na globalizaciju </a:t>
            </a:r>
          </a:p>
          <a:p>
            <a:pPr lvl="1" algn="just"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hr-HR" sz="2200" smtClean="0">
                <a:solidFill>
                  <a:srgbClr val="C00000"/>
                </a:solidFill>
                <a:latin typeface="Georgia" pitchFamily="18" charset="0"/>
              </a:rPr>
              <a:t> na nove spoznaje u znanosti.</a:t>
            </a:r>
          </a:p>
          <a:p>
            <a:pPr lvl="1" algn="just" eaLnBrk="1" hangingPunct="1">
              <a:lnSpc>
                <a:spcPct val="80000"/>
              </a:lnSpc>
            </a:pPr>
            <a:endParaRPr lang="hr-HR" sz="2200" smtClean="0">
              <a:solidFill>
                <a:srgbClr val="C00000"/>
              </a:solidFill>
              <a:latin typeface="Georgia" pitchFamily="18" charset="0"/>
            </a:endParaRPr>
          </a:p>
          <a:p>
            <a:pPr marR="0" algn="just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hr-HR" sz="1400" smtClean="0">
              <a:solidFill>
                <a:srgbClr val="0D0D0D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395288" y="981075"/>
            <a:ext cx="8497887" cy="3527425"/>
          </a:xfrm>
        </p:spPr>
        <p:txBody>
          <a:bodyPr/>
          <a:lstStyle/>
          <a:p>
            <a:pPr marR="0" algn="just" eaLnBrk="1" hangingPunct="1">
              <a:lnSpc>
                <a:spcPct val="80000"/>
              </a:lnSpc>
            </a:pPr>
            <a:r>
              <a:rPr lang="hr-HR" sz="2200" smtClean="0">
                <a:solidFill>
                  <a:srgbClr val="C00000"/>
                </a:solidFill>
                <a:latin typeface="Georgia" pitchFamily="18" charset="0"/>
              </a:rPr>
              <a:t>Sadržaje i teme Kurikuluma zdravstvenog odgoja predavat će:</a:t>
            </a:r>
          </a:p>
          <a:p>
            <a:pPr marR="0" algn="just" eaLnBrk="1" hangingPunct="1">
              <a:lnSpc>
                <a:spcPct val="80000"/>
              </a:lnSpc>
            </a:pPr>
            <a:endParaRPr lang="hr-HR" sz="2200" smtClean="0">
              <a:solidFill>
                <a:srgbClr val="C00000"/>
              </a:solidFill>
              <a:latin typeface="Georgia" pitchFamily="18" charset="0"/>
            </a:endParaRPr>
          </a:p>
          <a:p>
            <a:pPr lvl="1" algn="just"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hr-HR" sz="2200" smtClean="0">
                <a:solidFill>
                  <a:srgbClr val="C00000"/>
                </a:solidFill>
                <a:latin typeface="Georgia" pitchFamily="18" charset="0"/>
              </a:rPr>
              <a:t>  razrednici</a:t>
            </a:r>
          </a:p>
          <a:p>
            <a:pPr lvl="1" algn="just"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hr-HR" sz="2200" smtClean="0">
                <a:solidFill>
                  <a:srgbClr val="C00000"/>
                </a:solidFill>
                <a:latin typeface="Georgia" pitchFamily="18" charset="0"/>
              </a:rPr>
              <a:t>  stručni suradnici </a:t>
            </a:r>
          </a:p>
          <a:p>
            <a:pPr lvl="1" algn="just"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hr-HR" sz="2200" smtClean="0">
                <a:solidFill>
                  <a:srgbClr val="C00000"/>
                </a:solidFill>
                <a:latin typeface="Georgia" pitchFamily="18" charset="0"/>
              </a:rPr>
              <a:t>  predmetni nastavnici </a:t>
            </a:r>
          </a:p>
          <a:p>
            <a:pPr lvl="1" algn="just"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hr-HR" sz="2200" smtClean="0">
                <a:solidFill>
                  <a:srgbClr val="C00000"/>
                </a:solidFill>
                <a:latin typeface="Georgia" pitchFamily="18" charset="0"/>
              </a:rPr>
              <a:t>  liječnici školske medicine i medicinske sestre.</a:t>
            </a:r>
            <a:endParaRPr lang="hr-HR" sz="2200" b="1" smtClean="0">
              <a:solidFill>
                <a:srgbClr val="C00000"/>
              </a:solidFill>
              <a:latin typeface="Georgia" pitchFamily="18" charset="0"/>
            </a:endParaRPr>
          </a:p>
          <a:p>
            <a:pPr lvl="1" algn="just" eaLnBrk="1" hangingPunct="1">
              <a:lnSpc>
                <a:spcPct val="70000"/>
              </a:lnSpc>
              <a:spcBef>
                <a:spcPts val="400"/>
              </a:spcBef>
              <a:buClr>
                <a:srgbClr val="1FAECD"/>
              </a:buClr>
              <a:buSzPct val="90000"/>
            </a:pPr>
            <a:endParaRPr lang="hr-HR" sz="2200" smtClean="0">
              <a:solidFill>
                <a:srgbClr val="C00000"/>
              </a:solidFill>
              <a:latin typeface="Georgia" pitchFamily="18" charset="0"/>
            </a:endParaRPr>
          </a:p>
          <a:p>
            <a:pPr lvl="1" algn="just" eaLnBrk="1" hangingPunct="1">
              <a:lnSpc>
                <a:spcPct val="70000"/>
              </a:lnSpc>
              <a:spcBef>
                <a:spcPts val="400"/>
              </a:spcBef>
              <a:buClr>
                <a:srgbClr val="1FAECD"/>
              </a:buClr>
              <a:buSzPct val="90000"/>
            </a:pPr>
            <a:r>
              <a:rPr lang="hr-HR" sz="2200" smtClean="0">
                <a:solidFill>
                  <a:srgbClr val="C00000"/>
                </a:solidFill>
                <a:latin typeface="Georgia" pitchFamily="18" charset="0"/>
              </a:rPr>
              <a:t>Agencija za odgoj i obrazovanje kontinuirano provodi stručna usavršavanja učitelja, nastavnika i stručnih suradnika o sadržajima i temama zdravstvenog odgoja, a pripremljeni su i radni materijali i vodiči. </a:t>
            </a:r>
          </a:p>
          <a:p>
            <a:pPr lvl="1" algn="just" eaLnBrk="1" hangingPunct="1">
              <a:lnSpc>
                <a:spcPct val="70000"/>
              </a:lnSpc>
              <a:spcBef>
                <a:spcPts val="400"/>
              </a:spcBef>
              <a:buClr>
                <a:srgbClr val="1FAECD"/>
              </a:buClr>
              <a:buSzPct val="90000"/>
            </a:pPr>
            <a:endParaRPr lang="hr-HR" sz="1900" smtClean="0">
              <a:solidFill>
                <a:srgbClr val="C00000"/>
              </a:solidFill>
              <a:latin typeface="Georgia" pitchFamily="18" charset="0"/>
            </a:endParaRPr>
          </a:p>
          <a:p>
            <a:pPr lvl="1" algn="just" eaLnBrk="1" hangingPunct="1">
              <a:lnSpc>
                <a:spcPct val="70000"/>
              </a:lnSpc>
              <a:spcBef>
                <a:spcPts val="400"/>
              </a:spcBef>
              <a:buClr>
                <a:srgbClr val="1FAECD"/>
              </a:buClr>
              <a:buSzPct val="90000"/>
              <a:buFont typeface="Wingdings" pitchFamily="2" charset="2"/>
              <a:buChar char="Ø"/>
            </a:pPr>
            <a:endParaRPr lang="hr-HR" sz="1900" smtClean="0">
              <a:solidFill>
                <a:srgbClr val="0D0D0D"/>
              </a:solidFill>
              <a:latin typeface="Georgia" pitchFamily="18" charset="0"/>
            </a:endParaRPr>
          </a:p>
          <a:p>
            <a:pPr lvl="1" algn="just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hr-HR" sz="1900" smtClean="0">
              <a:solidFill>
                <a:srgbClr val="0D0D0D"/>
              </a:solidFill>
              <a:latin typeface="Georgia" pitchFamily="18" charset="0"/>
            </a:endParaRPr>
          </a:p>
          <a:p>
            <a:pPr lvl="1" algn="just" eaLnBrk="1" hangingPunct="1">
              <a:lnSpc>
                <a:spcPct val="80000"/>
              </a:lnSpc>
            </a:pPr>
            <a:endParaRPr lang="hr-HR" sz="1900" smtClean="0">
              <a:solidFill>
                <a:srgbClr val="0D0D0D"/>
              </a:solidFill>
              <a:latin typeface="Georgia" pitchFamily="18" charset="0"/>
            </a:endParaRPr>
          </a:p>
          <a:p>
            <a:pPr marR="0" algn="just" eaLnBrk="1" hangingPunct="1">
              <a:lnSpc>
                <a:spcPct val="80000"/>
              </a:lnSpc>
            </a:pPr>
            <a:endParaRPr lang="hr-HR" sz="1900" u="sng" smtClean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/>
        </p:nvGraphicFramePr>
        <p:xfrm>
          <a:off x="251520" y="2564904"/>
          <a:ext cx="8568952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468313" y="692150"/>
            <a:ext cx="8207375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Program zdravstvenog odgoja temelji se na holističkom poimanju zdravlja koji podrazumijeva povezanost </a:t>
            </a:r>
            <a:r>
              <a:rPr lang="hr-HR" sz="2200" b="1">
                <a:solidFill>
                  <a:srgbClr val="C00000"/>
                </a:solidFill>
                <a:latin typeface="Georgia" pitchFamily="18" charset="0"/>
              </a:rPr>
              <a:t>tjelesnog, mentalnog, emocionalnog, duhovnog i socijalnog aspekta zdravlja</a:t>
            </a: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. Program je podijeljen u 4 modula da bi se osigurala ravnoteža u zastupljenosti različitih aspekata zdravlja.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80" name="Group 56"/>
          <p:cNvGraphicFramePr>
            <a:graphicFrameLocks noGrp="1"/>
          </p:cNvGraphicFramePr>
          <p:nvPr/>
        </p:nvGraphicFramePr>
        <p:xfrm>
          <a:off x="323850" y="836613"/>
          <a:ext cx="8569325" cy="4106861"/>
        </p:xfrm>
        <a:graphic>
          <a:graphicData uri="http://schemas.openxmlformats.org/drawingml/2006/table">
            <a:tbl>
              <a:tblPr/>
              <a:tblGrid>
                <a:gridCol w="503238"/>
                <a:gridCol w="3068637"/>
                <a:gridCol w="1166813"/>
                <a:gridCol w="1166812"/>
                <a:gridCol w="1331913"/>
                <a:gridCol w="1331912"/>
              </a:tblGrid>
              <a:tr h="4778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r. b.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Modul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Razred/ planirani broj sati po modulu</a:t>
                      </a:r>
                      <a:endParaRPr kumimoji="0" lang="hr-H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</a:tr>
              <a:tr h="477838"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1. razred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2. razred 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3. razred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4. razred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02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1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Živjeti zdravo</a:t>
                      </a:r>
                      <a:endParaRPr kumimoji="0" lang="hr-HR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6</a:t>
                      </a:r>
                      <a:endParaRPr kumimoji="0" lang="hr-H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6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6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5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02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2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Prevencija nasilničkog ponašanja </a:t>
                      </a:r>
                      <a:endParaRPr kumimoji="0" lang="hr-HR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2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3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2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2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02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3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Prevencija ovisnosti</a:t>
                      </a:r>
                      <a:endParaRPr kumimoji="0" lang="hr-HR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2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2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1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3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02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4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Spolna/ rodna ravnopravnost i spolno odgovorno ponašanje</a:t>
                      </a:r>
                      <a:endParaRPr kumimoji="0" lang="hr-HR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0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0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2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2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023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Ukupno sati</a:t>
                      </a:r>
                      <a:endParaRPr kumimoji="0" lang="hr-H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10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11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11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12</a:t>
                      </a:r>
                      <a:endParaRPr kumimoji="0" lang="hr-H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438" name="Rectangle 5"/>
          <p:cNvSpPr>
            <a:spLocks noChangeArrowheads="1"/>
          </p:cNvSpPr>
          <p:nvPr/>
        </p:nvSpPr>
        <p:spPr bwMode="auto">
          <a:xfrm>
            <a:off x="371475" y="333375"/>
            <a:ext cx="83534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hr-HR" sz="2200" b="1">
                <a:solidFill>
                  <a:srgbClr val="C00000"/>
                </a:solidFill>
                <a:latin typeface="Georgia" pitchFamily="18" charset="0"/>
              </a:rPr>
              <a:t>Planirana satnica – Osnovna škola</a:t>
            </a:r>
            <a:endParaRPr lang="hr-HR" sz="2200" b="1">
              <a:solidFill>
                <a:srgbClr val="000066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704" name="Group 56"/>
          <p:cNvGraphicFramePr>
            <a:graphicFrameLocks noGrp="1"/>
          </p:cNvGraphicFramePr>
          <p:nvPr/>
        </p:nvGraphicFramePr>
        <p:xfrm>
          <a:off x="323850" y="908050"/>
          <a:ext cx="8569325" cy="4106866"/>
        </p:xfrm>
        <a:graphic>
          <a:graphicData uri="http://schemas.openxmlformats.org/drawingml/2006/table">
            <a:tbl>
              <a:tblPr/>
              <a:tblGrid>
                <a:gridCol w="503238"/>
                <a:gridCol w="3068637"/>
                <a:gridCol w="1166813"/>
                <a:gridCol w="1166812"/>
                <a:gridCol w="1331913"/>
                <a:gridCol w="1331912"/>
              </a:tblGrid>
              <a:tr h="4778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r. b.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Modul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Razred/ planirani broj sati po modulu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</a:tr>
              <a:tr h="477838"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5. razred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6. razred 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7. razred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8. razred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1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Živjeti zdravo</a:t>
                      </a:r>
                      <a:endParaRPr kumimoji="0" lang="hr-HR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4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3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5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4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2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Prevencija nasilničkog ponašanja </a:t>
                      </a:r>
                      <a:endParaRPr kumimoji="0" lang="hr-HR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4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3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Prevencija ovisnosti</a:t>
                      </a:r>
                      <a:endParaRPr kumimoji="0" lang="hr-HR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3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4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Spolna/ rodna ravnopravnost i spolno odgovorno ponašanje</a:t>
                      </a:r>
                      <a:endParaRPr kumimoji="0" lang="hr-HR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4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3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4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02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Ukupno sati</a:t>
                      </a:r>
                      <a:endParaRPr kumimoji="0" lang="hr-H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12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12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12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12</a:t>
                      </a:r>
                      <a:endParaRPr kumimoji="0" lang="hr-H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462" name="Rectangle 5"/>
          <p:cNvSpPr>
            <a:spLocks noChangeArrowheads="1"/>
          </p:cNvSpPr>
          <p:nvPr/>
        </p:nvSpPr>
        <p:spPr bwMode="auto">
          <a:xfrm>
            <a:off x="371475" y="333375"/>
            <a:ext cx="83534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hr-HR" sz="2200" b="1">
                <a:solidFill>
                  <a:srgbClr val="C00000"/>
                </a:solidFill>
                <a:latin typeface="Georgia" pitchFamily="18" charset="0"/>
              </a:rPr>
              <a:t>Planirana satnica – Osnovna škola</a:t>
            </a:r>
            <a:endParaRPr lang="hr-HR" sz="2200" b="1">
              <a:solidFill>
                <a:srgbClr val="000066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2536</TotalTime>
  <Words>893</Words>
  <Application>Microsoft Office PowerPoint</Application>
  <PresentationFormat>Prikaz na zaslonu (4:3)</PresentationFormat>
  <Paragraphs>192</Paragraphs>
  <Slides>15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9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25" baseType="lpstr">
      <vt:lpstr>Arial</vt:lpstr>
      <vt:lpstr>Lucida Sans Unicode</vt:lpstr>
      <vt:lpstr>Wingdings 3</vt:lpstr>
      <vt:lpstr>Verdana</vt:lpstr>
      <vt:lpstr>Wingdings 2</vt:lpstr>
      <vt:lpstr>Calibri</vt:lpstr>
      <vt:lpstr>Georgia</vt:lpstr>
      <vt:lpstr>Wingdings</vt:lpstr>
      <vt:lpstr>Times New Roman</vt:lpstr>
      <vt:lpstr>Concourse</vt:lpstr>
      <vt:lpstr>KURIKULUM ZDRAVSTVENOG ODGOJA 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M.WIENNA</dc:creator>
  <cp:lastModifiedBy>Damir Marasović</cp:lastModifiedBy>
  <cp:revision>224</cp:revision>
  <dcterms:created xsi:type="dcterms:W3CDTF">2008-06-04T09:23:34Z</dcterms:created>
  <dcterms:modified xsi:type="dcterms:W3CDTF">2013-01-29T11:15:27Z</dcterms:modified>
</cp:coreProperties>
</file>